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379" r:id="rId4"/>
    <p:sldId id="380" r:id="rId5"/>
    <p:sldId id="279" r:id="rId6"/>
    <p:sldId id="383" r:id="rId7"/>
    <p:sldId id="376" r:id="rId8"/>
    <p:sldId id="280" r:id="rId9"/>
    <p:sldId id="384" r:id="rId10"/>
    <p:sldId id="285" r:id="rId11"/>
    <p:sldId id="289" r:id="rId12"/>
    <p:sldId id="362" r:id="rId13"/>
    <p:sldId id="310" r:id="rId14"/>
    <p:sldId id="373" r:id="rId15"/>
    <p:sldId id="385" r:id="rId16"/>
    <p:sldId id="386" r:id="rId17"/>
    <p:sldId id="377" r:id="rId18"/>
    <p:sldId id="351" r:id="rId19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660"/>
  </p:normalViewPr>
  <p:slideViewPr>
    <p:cSldViewPr>
      <p:cViewPr>
        <p:scale>
          <a:sx n="75" d="100"/>
          <a:sy n="75" d="100"/>
        </p:scale>
        <p:origin x="-108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ТӨСВИЙН ОРЛОГО, ЗАРЛАГА</a:t>
            </a:r>
          </a:p>
          <a:p>
            <a:pPr>
              <a:defRPr lang="mn-MN"/>
            </a:pPr>
            <a:r>
              <a:rPr lang="en-US"/>
              <a:t>(</a:t>
            </a:r>
            <a:r>
              <a:rPr lang="mn-MN"/>
              <a:t>тэрбум төгрөг</a:t>
            </a:r>
            <a:r>
              <a:rPr lang="en-US"/>
              <a:t>)</a:t>
            </a:r>
          </a:p>
        </c:rich>
      </c:tx>
      <c:layout>
        <c:manualLayout>
          <c:xMode val="edge"/>
          <c:yMode val="edge"/>
          <c:x val="0.11062100727975138"/>
          <c:y val="2.083333333333366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marker>
            <c:spPr>
              <a:ln w="19050"/>
            </c:spPr>
          </c:marker>
          <c:dLbls>
            <c:dLbl>
              <c:idx val="0"/>
              <c:layout>
                <c:manualLayout>
                  <c:x val="-8.9549348784232166E-2"/>
                  <c:y val="5.1982086464250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067201505472198E-2"/>
                  <c:y val="-7.9376256500550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76323987539001E-3"/>
                  <c:y val="1.6836195965367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867924528301903E-2"/>
                  <c:y val="-3.647842459162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72.8</c:v>
                </c:pt>
                <c:pt idx="1">
                  <c:v>73.099999999999994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4779874213836477"/>
                  <c:y val="-6.7344783861467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608082008616848E-2"/>
                  <c:y val="6.801094043411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249221183800892E-2"/>
                  <c:y val="-4.7702555235207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422505637102971E-16"/>
                  <c:y val="3.0866359269839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446540880503311E-3"/>
                  <c:y val="1.9642228626261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>
                  <c:v>84.4</c:v>
                </c:pt>
                <c:pt idx="1">
                  <c:v>72.7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9136"/>
        <c:axId val="20940672"/>
      </c:lineChart>
      <c:catAx>
        <c:axId val="209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0940672"/>
        <c:crosses val="autoZero"/>
        <c:auto val="1"/>
        <c:lblAlgn val="ctr"/>
        <c:lblOffset val="100"/>
        <c:noMultiLvlLbl val="0"/>
      </c:catAx>
      <c:valAx>
        <c:axId val="20940672"/>
        <c:scaling>
          <c:orientation val="minMax"/>
          <c:max val="100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09391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mn-M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828603971673424"/>
          <c:y val="0.28576636618549545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4"/>
          <c:dLbls>
            <c:dLbl>
              <c:idx val="0"/>
              <c:layout>
                <c:manualLayout>
                  <c:x val="-5.6249938097360473E-2"/>
                  <c:y val="-0.13012413048891475"/>
                </c:manualLayout>
              </c:layout>
              <c:tx>
                <c:rich>
                  <a:bodyPr/>
                  <a:lstStyle/>
                  <a:p>
                    <a:pPr>
                      <a:defRPr lang="mn-MN" b="1">
                        <a:solidFill>
                          <a:schemeClr val="bg1"/>
                        </a:solidFill>
                      </a:defRPr>
                    </a:pPr>
                    <a:r>
                      <a:rPr lang="mn-MN" b="1" dirty="0">
                        <a:solidFill>
                          <a:schemeClr val="tx1"/>
                        </a:solidFill>
                      </a:rPr>
                      <a:t>Бусдын бие 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махбо-дид </a:t>
                    </a:r>
                    <a:r>
                      <a:rPr lang="mn-MN" b="1" dirty="0">
                        <a:solidFill>
                          <a:schemeClr val="tx1"/>
                        </a:solidFill>
                      </a:rPr>
                      <a:t>гэмтэл учруулах
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32.9</a:t>
                    </a:r>
                    <a:r>
                      <a:rPr lang="mn-MN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mn-MN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026741940276339E-2"/>
                  <c:y val="-7.01508165223622E-2"/>
                </c:manualLayout>
              </c:layout>
              <c:tx>
                <c:rich>
                  <a:bodyPr/>
                  <a:lstStyle/>
                  <a:p>
                    <a:pPr>
                      <a:defRPr lang="mn-MN" sz="1100" b="1">
                        <a:solidFill>
                          <a:schemeClr val="bg1"/>
                        </a:solidFill>
                      </a:defRPr>
                    </a:pPr>
                    <a:r>
                      <a:rPr lang="mn-MN" sz="1200" b="1" dirty="0" smtClean="0">
                        <a:solidFill>
                          <a:schemeClr val="bg1"/>
                        </a:solidFill>
                      </a:rPr>
                      <a:t>Бусдын эд              хөрөнгө хулгайлах</a:t>
                    </a:r>
                    <a:r>
                      <a:rPr lang="mn-MN" sz="1200"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mn-MN" sz="1200" b="1" dirty="0" smtClean="0">
                        <a:solidFill>
                          <a:schemeClr val="bg1"/>
                        </a:solidFill>
                      </a:rPr>
                      <a:t>34.8 %</a:t>
                    </a:r>
                    <a:endParaRPr lang="mn-MN" sz="1200" b="1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5723270440251583E-2"/>
                  <c:y val="9.03420995708537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4835091368295986E-2"/>
                  <c:y val="-0.27209369586096932"/>
                </c:manualLayout>
              </c:layout>
              <c:tx>
                <c:rich>
                  <a:bodyPr/>
                  <a:lstStyle/>
                  <a:p>
                    <a:r>
                      <a:rPr lang="mn-MN" b="1" dirty="0" smtClean="0"/>
                      <a:t>З</a:t>
                    </a:r>
                    <a:r>
                      <a:rPr lang="mn-MN" dirty="0" smtClean="0"/>
                      <a:t>алилан </a:t>
                    </a:r>
                    <a:r>
                      <a:rPr lang="mn-MN" dirty="0"/>
                      <a:t>мэхлэх, завшиж </a:t>
                    </a:r>
                    <a:r>
                      <a:rPr lang="mn-MN" dirty="0" smtClean="0"/>
                      <a:t>үрэгдүү-лэх</a:t>
                    </a:r>
                    <a:r>
                      <a:rPr lang="mn-MN" dirty="0"/>
                      <a:t>
</a:t>
                    </a:r>
                    <a:r>
                      <a:rPr lang="mn-MN" dirty="0" smtClean="0"/>
                      <a:t>12.0%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113356113504679"/>
                  <c:y val="-7.1212689984429839E-2"/>
                </c:manualLayout>
              </c:layout>
              <c:tx>
                <c:rich>
                  <a:bodyPr/>
                  <a:lstStyle/>
                  <a:p>
                    <a:pPr>
                      <a:defRPr lang="mn-MN" b="1">
                        <a:solidFill>
                          <a:schemeClr val="bg1"/>
                        </a:solidFill>
                      </a:defRPr>
                    </a:pPr>
                    <a:r>
                      <a:rPr lang="mn-MN" b="1" dirty="0">
                        <a:solidFill>
                          <a:schemeClr val="tx1"/>
                        </a:solidFill>
                      </a:rPr>
                      <a:t>Бусад хэрэг
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15.5 %</a:t>
                    </a:r>
                    <a:endParaRPr lang="mn-MN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mn-MN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Бусдын бие махбодид гэмтэл учруулах</c:v>
                </c:pt>
                <c:pt idx="1">
                  <c:v>Бусдын эд хөрөнгө хулгайлах</c:v>
                </c:pt>
                <c:pt idx="2">
                  <c:v>Хөдөлгөөний аюулгүй байдлын эсрэг</c:v>
                </c:pt>
                <c:pt idx="3">
                  <c:v>Залилан мэхлэх, завшиж үрэгдүүлэх</c:v>
                </c:pt>
                <c:pt idx="4">
                  <c:v>Бусад хэрэг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267</c:v>
                </c:pt>
                <c:pt idx="1">
                  <c:v>282</c:v>
                </c:pt>
                <c:pt idx="2">
                  <c:v>39</c:v>
                </c:pt>
                <c:pt idx="3">
                  <c:v>97</c:v>
                </c:pt>
                <c:pt idx="4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9596711840741"/>
          <c:y val="0.23606353168890748"/>
          <c:w val="0.74229218598264168"/>
          <c:h val="0.75929114759541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1"/>
          <c:dPt>
            <c:idx val="0"/>
            <c:bubble3D val="0"/>
            <c:explosion val="2"/>
          </c:dPt>
          <c:dLbls>
            <c:dLbl>
              <c:idx val="0"/>
              <c:layout>
                <c:manualLayout>
                  <c:x val="-0.26345034050633659"/>
                  <c:y val="-0.11361991330421869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sz="1200" b="1" dirty="0"/>
                      <a:t>У</a:t>
                    </a:r>
                    <a:r>
                      <a:rPr lang="mn-MN" b="1" dirty="0"/>
                      <a:t>ул уурхай, </a:t>
                    </a:r>
                    <a:r>
                      <a:rPr lang="mn-MN" b="1" dirty="0" smtClean="0"/>
                      <a:t>олбор-лох </a:t>
                    </a:r>
                    <a:r>
                      <a:rPr lang="mn-MN" b="1" dirty="0"/>
                      <a:t>үйлдвэрлэлт, </a:t>
                    </a:r>
                    <a:r>
                      <a:rPr lang="mn-MN" b="1" dirty="0" smtClean="0"/>
                      <a:t>93.2%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882013471803847"/>
                  <c:y val="6.3596224825930428E-2"/>
                </c:manualLayout>
              </c:layout>
              <c:tx>
                <c:rich>
                  <a:bodyPr/>
                  <a:lstStyle/>
                  <a:p>
                    <a:r>
                      <a:rPr lang="mn-MN" sz="1200" b="0" dirty="0" smtClean="0"/>
                      <a:t>Боловс-руулах үйлдвэр-лэлт </a:t>
                    </a:r>
                  </a:p>
                  <a:p>
                    <a:r>
                      <a:rPr lang="mn-MN" sz="1200" b="0" dirty="0" smtClean="0"/>
                      <a:t>5.2%</a:t>
                    </a:r>
                    <a:endParaRPr lang="mn-MN" sz="1200" b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7542045264766122"/>
                  <c:y val="1.9100101030347586E-3"/>
                </c:manualLayout>
              </c:layout>
              <c:tx>
                <c:rich>
                  <a:bodyPr/>
                  <a:lstStyle/>
                  <a:p>
                    <a:r>
                      <a:rPr lang="mn-MN" sz="1200" b="0" dirty="0"/>
                      <a:t>Ц</a:t>
                    </a:r>
                    <a:r>
                      <a:rPr lang="mn-MN" sz="1100" b="0" dirty="0"/>
                      <a:t>ахилгаан дулаан, эрчим хүчний </a:t>
                    </a:r>
                    <a:r>
                      <a:rPr lang="mn-MN" sz="1100" b="0" dirty="0" smtClean="0"/>
                      <a:t>үйлдвэр-лэлт</a:t>
                    </a:r>
                    <a:r>
                      <a:rPr lang="mn-MN" sz="1100" b="0" dirty="0"/>
                      <a:t>, </a:t>
                    </a:r>
                    <a:endParaRPr lang="mn-MN" sz="1100" b="0" dirty="0" smtClean="0"/>
                  </a:p>
                  <a:p>
                    <a:r>
                      <a:rPr lang="mn-MN" sz="1100" b="0" dirty="0" smtClean="0"/>
                      <a:t>1.6 %</a:t>
                    </a:r>
                    <a:endParaRPr lang="mn-MN" sz="1100" b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Уул уурхай, олборлох үйлдвэрлэлт</c:v>
                </c:pt>
                <c:pt idx="1">
                  <c:v>Боловсруулах үйлдвэрлэлт</c:v>
                </c:pt>
                <c:pt idx="2">
                  <c:v>Цахилгаан дулаан, эрчим хүчний үйлдвэрлэлт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93.2</c:v>
                </c:pt>
                <c:pt idx="1">
                  <c:v>5.2</c:v>
                </c:pt>
                <c:pt idx="2">
                  <c:v>1.6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1210.9000000000001</c:v>
                </c:pt>
                <c:pt idx="1">
                  <c:v>1848.2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21241830065359488"/>
                  <c:y val="1.928485091443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607843137254902E-2"/>
                  <c:y val="-9.642425457218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1293.4000000000001</c:v>
                </c:pt>
                <c:pt idx="1">
                  <c:v>2002.5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57056"/>
        <c:axId val="22958848"/>
      </c:lineChart>
      <c:catAx>
        <c:axId val="2295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958848"/>
        <c:crosses val="autoZero"/>
        <c:auto val="1"/>
        <c:lblAlgn val="ctr"/>
        <c:lblOffset val="100"/>
        <c:noMultiLvlLbl val="0"/>
      </c:catAx>
      <c:valAx>
        <c:axId val="2295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95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3.3903694730466386E-3"/>
                  <c:y val="0.27320205462117608"/>
                </c:manualLayout>
              </c:layout>
              <c:tx>
                <c:rich>
                  <a:bodyPr/>
                  <a:lstStyle/>
                  <a:p>
                    <a:r>
                      <a:rPr lang="mn-MN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46.9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24126791843369E-4"/>
                  <c:y val="0.23141821097323229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37</a:t>
                    </a:r>
                    <a:r>
                      <a:rPr lang="en-US" dirty="0" smtClean="0"/>
                      <a:t>.</a:t>
                    </a:r>
                    <a:r>
                      <a:rPr lang="mn-MN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831213406017018E-5"/>
                  <c:y val="-1.607096217739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669594185342219E-3"/>
                  <c:y val="2.571288147054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46.9</c:v>
                </c:pt>
                <c:pt idx="1">
                  <c:v>37.700000000000003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30201728"/>
        <c:axId val="30203264"/>
      </c:barChart>
      <c:catAx>
        <c:axId val="3020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203264"/>
        <c:crosses val="autoZero"/>
        <c:auto val="1"/>
        <c:lblAlgn val="ctr"/>
        <c:lblOffset val="100"/>
        <c:noMultiLvlLbl val="0"/>
      </c:catAx>
      <c:valAx>
        <c:axId val="302032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3020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/>
          </c:dPt>
          <c:dLbls>
            <c:dLbl>
              <c:idx val="0"/>
              <c:layout>
                <c:manualLayout>
                  <c:x val="-1.5723270440251583E-2"/>
                  <c:y val="1.3496413221915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446540880503528E-3"/>
                  <c:y val="3.3741033054788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3396226415094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4339622641509448E-3"/>
                  <c:y val="6.7482066109576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82.6</c:v>
                </c:pt>
                <c:pt idx="1">
                  <c:v>81.8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43456"/>
        <c:axId val="23294720"/>
      </c:barChart>
      <c:catAx>
        <c:axId val="2304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3294720"/>
        <c:crosses val="autoZero"/>
        <c:auto val="1"/>
        <c:lblAlgn val="ctr"/>
        <c:lblOffset val="100"/>
        <c:noMultiLvlLbl val="0"/>
      </c:catAx>
      <c:valAx>
        <c:axId val="23294720"/>
        <c:scaling>
          <c:orientation val="minMax"/>
          <c:max val="100"/>
          <c:min val="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304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9.4230999993815012E-2"/>
                  <c:y val="8.0353545476817187E-4"/>
                </c:manualLayout>
              </c:layout>
              <c:tx>
                <c:rich>
                  <a:bodyPr/>
                  <a:lstStyle/>
                  <a:p>
                    <a:r>
                      <a:rPr lang="mn-MN" b="1" dirty="0"/>
                      <a:t>Барааны дэлгүүр
</a:t>
                    </a:r>
                    <a:r>
                      <a:rPr lang="mn-MN" b="1" dirty="0" smtClean="0"/>
                      <a:t>8.6%</a:t>
                    </a:r>
                    <a:endParaRPr lang="mn-MN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4718793104514741"/>
                  <c:y val="-9.7268397005929833E-2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/>
                      <a:t>Хүнсний дэлгүүр
</a:t>
                    </a:r>
                    <a:r>
                      <a:rPr lang="mn-MN" b="1" dirty="0" smtClean="0"/>
                      <a:t>38.6%</a:t>
                    </a:r>
                    <a:endParaRPr lang="mn-MN" b="1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lang="mn-MN" sz="1100" b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/>
                      <a:t>Барилгын </a:t>
                    </a:r>
                    <a:r>
                      <a:rPr lang="mn-MN" b="1" dirty="0" smtClean="0"/>
                      <a:t>материа</a:t>
                    </a:r>
                    <a:r>
                      <a:rPr lang="en-US" b="1" dirty="0" smtClean="0"/>
                      <a:t>-</a:t>
                    </a:r>
                    <a:r>
                      <a:rPr lang="mn-MN" b="1" dirty="0" smtClean="0"/>
                      <a:t>лын </a:t>
                    </a:r>
                    <a:r>
                      <a:rPr lang="mn-MN" b="1" dirty="0"/>
                      <a:t>дэлгүүр
</a:t>
                    </a:r>
                    <a:r>
                      <a:rPr lang="mn-MN" b="1" dirty="0" smtClean="0"/>
                      <a:t>0.1%</a:t>
                    </a:r>
                    <a:endParaRPr lang="mn-MN" b="1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689362965528758"/>
                  <c:y val="-0.17994167395742269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/>
                      <a:t>Зоогийн газар
</a:t>
                    </a:r>
                    <a:r>
                      <a:rPr lang="mn-MN" b="1" dirty="0" smtClean="0"/>
                      <a:t>16.1%</a:t>
                    </a:r>
                    <a:endParaRPr lang="mn-MN" b="1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0570318733724718"/>
                  <c:y val="7.8554972295129769E-2"/>
                </c:manualLayout>
              </c:layout>
              <c:tx>
                <c:rich>
                  <a:bodyPr/>
                  <a:lstStyle/>
                  <a:p>
                    <a:pPr>
                      <a:defRPr lang="mn-MN" sz="1100" b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 smtClean="0"/>
                      <a:t>Шатахуун борлуу</a:t>
                    </a:r>
                    <a:r>
                      <a:rPr lang="en-US" b="1" dirty="0" smtClean="0"/>
                      <a:t>-</a:t>
                    </a:r>
                    <a:r>
                      <a:rPr lang="mn-MN" b="1" dirty="0" smtClean="0"/>
                      <a:t>лалт</a:t>
                    </a:r>
                    <a:r>
                      <a:rPr lang="mn-MN" b="1" dirty="0"/>
                      <a:t>
</a:t>
                    </a:r>
                    <a:r>
                      <a:rPr lang="mn-MN" b="1" dirty="0" smtClean="0"/>
                      <a:t>31.6%</a:t>
                    </a:r>
                    <a:endParaRPr lang="mn-MN" b="1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1588608965120537"/>
                  <c:y val="1.8518518518518531E-2"/>
                </c:manualLayout>
              </c:layout>
              <c:tx>
                <c:rich>
                  <a:bodyPr/>
                  <a:lstStyle/>
                  <a:p>
                    <a:r>
                      <a:rPr lang="mn-MN" b="1" dirty="0"/>
                      <a:t>Эм борлуулалт
</a:t>
                    </a:r>
                    <a:r>
                      <a:rPr lang="mn-MN" b="1" dirty="0" smtClean="0"/>
                      <a:t>3.7%</a:t>
                    </a:r>
                    <a:endParaRPr lang="mn-MN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266065033308386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 b="1" dirty="0" smtClean="0"/>
                      <a:t>Бусад</a:t>
                    </a:r>
                    <a:r>
                      <a:rPr lang="mn-MN" b="1" dirty="0"/>
                      <a:t>
</a:t>
                    </a:r>
                    <a:r>
                      <a:rPr lang="mn-MN" b="1" dirty="0" smtClean="0"/>
                      <a:t>0.1%</a:t>
                    </a:r>
                    <a:endParaRPr lang="mn-MN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mn-MN"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Барааны дэлгүүр</c:v>
                </c:pt>
                <c:pt idx="1">
                  <c:v>Хүнсний дэлгүүр</c:v>
                </c:pt>
                <c:pt idx="2">
                  <c:v>Барилгын материалын дэлгүүр</c:v>
                </c:pt>
                <c:pt idx="3">
                  <c:v>Зоогийн газар</c:v>
                </c:pt>
                <c:pt idx="4">
                  <c:v>Шатахуун борлуулалт</c:v>
                </c:pt>
                <c:pt idx="5">
                  <c:v>Эм борлуулалт</c:v>
                </c:pt>
                <c:pt idx="6">
                  <c:v>Бусад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7022.9</c:v>
                </c:pt>
                <c:pt idx="1">
                  <c:v>31543.9</c:v>
                </c:pt>
                <c:pt idx="2">
                  <c:v>547.79999999999995</c:v>
                </c:pt>
                <c:pt idx="3">
                  <c:v>13209.4</c:v>
                </c:pt>
                <c:pt idx="4">
                  <c:v>25870.2</c:v>
                </c:pt>
                <c:pt idx="5">
                  <c:v>3052.7</c:v>
                </c:pt>
                <c:pt idx="6">
                  <c:v>547.79999999999995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Барааны дэлгүүр</c:v>
                </c:pt>
                <c:pt idx="1">
                  <c:v>Хүнсний дэлгүүр</c:v>
                </c:pt>
                <c:pt idx="2">
                  <c:v>Барилгын материалын дэлгүүр</c:v>
                </c:pt>
                <c:pt idx="3">
                  <c:v>Зоогийн газар</c:v>
                </c:pt>
                <c:pt idx="4">
                  <c:v>Шатахуун борлуулалт</c:v>
                </c:pt>
                <c:pt idx="5">
                  <c:v>Эм борлуулалт</c:v>
                </c:pt>
                <c:pt idx="6">
                  <c:v>Бусад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8.586008628920945E-2</c:v>
                </c:pt>
                <c:pt idx="1">
                  <c:v>0.38564723631237724</c:v>
                </c:pt>
                <c:pt idx="2">
                  <c:v>6.6972554456462335E-3</c:v>
                </c:pt>
                <c:pt idx="3">
                  <c:v>0.16149457116414634</c:v>
                </c:pt>
                <c:pt idx="4">
                  <c:v>0.31628210629784081</c:v>
                </c:pt>
                <c:pt idx="5">
                  <c:v>3.7321489045133729E-2</c:v>
                </c:pt>
                <c:pt idx="6">
                  <c:v>6.6972554456462335E-3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cap="sq">
          <a:round/>
        </a:ln>
        <a:effectLst>
          <a:innerShdw blurRad="63500" dist="50800" dir="13500000">
            <a:prstClr val="black">
              <a:alpha val="50000"/>
            </a:prstClr>
          </a:inn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5.7086614173228349E-5"/>
                  <c:y val="0.2078537044434364"/>
                </c:manualLayout>
              </c:layout>
              <c:tx>
                <c:rich>
                  <a:bodyPr/>
                  <a:lstStyle/>
                  <a:p>
                    <a:r>
                      <a:rPr lang="mn-MN" sz="2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14.8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186351706036744E-3"/>
                  <c:y val="0.17638824381690035"/>
                </c:manualLayout>
              </c:layout>
              <c:tx>
                <c:rich>
                  <a:bodyPr/>
                  <a:lstStyle/>
                  <a:p>
                    <a:r>
                      <a:rPr lang="mn-MN" sz="2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15.0</a:t>
                    </a:r>
                    <a:endPara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831213406017018E-5"/>
                  <c:y val="-1.607096217739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669594185342219E-3"/>
                  <c:y val="2.571288147054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14.8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107188992"/>
        <c:axId val="107190528"/>
      </c:barChart>
      <c:catAx>
        <c:axId val="10718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190528"/>
        <c:crosses val="autoZero"/>
        <c:auto val="1"/>
        <c:lblAlgn val="ctr"/>
        <c:lblOffset val="100"/>
        <c:noMultiLvlLbl val="0"/>
      </c:catAx>
      <c:valAx>
        <c:axId val="107190528"/>
        <c:scaling>
          <c:orientation val="minMax"/>
          <c:max val="2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718899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1.3044108122848281E-2"/>
                  <c:y val="1.3536667219988885E-2"/>
                </c:manualLayout>
              </c:layout>
              <c:tx>
                <c:rich>
                  <a:bodyPr/>
                  <a:lstStyle/>
                  <a:p>
                    <a:r>
                      <a:rPr lang="mn-MN" sz="2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6519.5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479462794423425E-2"/>
                  <c:y val="4.0693721717416269E-3"/>
                </c:manualLayout>
              </c:layout>
              <c:tx>
                <c:rich>
                  <a:bodyPr/>
                  <a:lstStyle/>
                  <a:p>
                    <a:r>
                      <a:rPr lang="mn-MN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5641.5</a:t>
                    </a:r>
                    <a:endParaRPr 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831213406017018E-5"/>
                  <c:y val="-1.607096217739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669594185342219E-3"/>
                  <c:y val="2.571288147054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6519.5</c:v>
                </c:pt>
                <c:pt idx="1">
                  <c:v>5641.5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107988864"/>
        <c:axId val="107990400"/>
      </c:barChart>
      <c:catAx>
        <c:axId val="107988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7990400"/>
        <c:crosses val="autoZero"/>
        <c:auto val="1"/>
        <c:lblAlgn val="ctr"/>
        <c:lblOffset val="100"/>
        <c:noMultiLvlLbl val="0"/>
      </c:catAx>
      <c:valAx>
        <c:axId val="107990400"/>
        <c:scaling>
          <c:orientation val="minMax"/>
          <c:max val="10000"/>
          <c:min val="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07988864"/>
        <c:crosses val="autoZero"/>
        <c:crossBetween val="between"/>
        <c:maj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1811518843358"/>
          <c:y val="0.20440944881889944"/>
          <c:w val="0.75550339226464613"/>
          <c:h val="0.728030541636840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1"/>
          <c:dPt>
            <c:idx val="0"/>
            <c:bubble3D val="0"/>
            <c:explosion val="3"/>
          </c:dPt>
          <c:dPt>
            <c:idx val="2"/>
            <c:bubble3D val="0"/>
            <c:explosion val="5"/>
          </c:dPt>
          <c:dPt>
            <c:idx val="4"/>
            <c:bubble3D val="0"/>
            <c:explosion val="6"/>
          </c:dPt>
          <c:dLbls>
            <c:dLbl>
              <c:idx val="0"/>
              <c:layout>
                <c:manualLayout>
                  <c:x val="1.8867924528301886E-2"/>
                  <c:y val="-8.9950620579207392E-3"/>
                </c:manualLayout>
              </c:layout>
              <c:tx>
                <c:rich>
                  <a:bodyPr/>
                  <a:lstStyle/>
                  <a:p>
                    <a:pPr>
                      <a:defRPr lang="mn-MN" sz="1000" b="1">
                        <a:solidFill>
                          <a:schemeClr val="bg1"/>
                        </a:solidFill>
                      </a:defRPr>
                    </a:pPr>
                    <a:r>
                      <a:rPr lang="mn-MN" sz="1000" b="1" dirty="0" smtClean="0">
                        <a:solidFill>
                          <a:schemeClr val="tx1"/>
                        </a:solidFill>
                      </a:rPr>
                      <a:t>-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Ангилаг-даагүй </a:t>
                    </a:r>
                    <a:r>
                      <a:rPr lang="mn-MN" b="1" dirty="0">
                        <a:solidFill>
                          <a:schemeClr val="tx1"/>
                        </a:solidFill>
                      </a:rPr>
                      <a:t>бусад зардал
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20.2%</a:t>
                    </a:r>
                    <a:endParaRPr lang="mn-MN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289555786658743E-3"/>
                  <c:y val="0.11620534721295431"/>
                </c:manualLayout>
              </c:layout>
              <c:tx>
                <c:rich>
                  <a:bodyPr/>
                  <a:lstStyle/>
                  <a:p>
                    <a:pPr>
                      <a:defRPr lang="mn-MN" sz="1000" b="1">
                        <a:solidFill>
                          <a:schemeClr val="tx1"/>
                        </a:solidFill>
                      </a:defRPr>
                    </a:pPr>
                    <a:r>
                      <a:rPr lang="mn-MN" sz="1000" b="1" dirty="0"/>
                      <a:t>Н</a:t>
                    </a:r>
                    <a:r>
                      <a:rPr lang="mn-MN" b="1" dirty="0"/>
                      <a:t>ийтийн ерөнхий үйлчилгээ
</a:t>
                    </a:r>
                    <a:r>
                      <a:rPr lang="mn-MN" b="1" dirty="0" smtClean="0"/>
                      <a:t>27.4%</a:t>
                    </a:r>
                    <a:endParaRPr lang="mn-MN" b="1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37733694844748189"/>
                  <c:y val="-1.4124293785310734E-2"/>
                </c:manualLayout>
              </c:layout>
              <c:tx>
                <c:rich>
                  <a:bodyPr/>
                  <a:lstStyle/>
                  <a:p>
                    <a:pPr>
                      <a:defRPr lang="mn-MN" sz="1000" b="1">
                        <a:solidFill>
                          <a:schemeClr val="bg1"/>
                        </a:solidFill>
                      </a:defRPr>
                    </a:pPr>
                    <a:r>
                      <a:rPr lang="mn-MN" sz="1000" b="1" dirty="0">
                        <a:solidFill>
                          <a:schemeClr val="tx1"/>
                        </a:solidFill>
                      </a:rPr>
                      <a:t>Боловсрол соёл урлаг
</a:t>
                    </a:r>
                    <a:r>
                      <a:rPr lang="mn-MN" sz="1000" b="1" dirty="0" smtClean="0">
                        <a:solidFill>
                          <a:schemeClr val="tx1"/>
                        </a:solidFill>
                      </a:rPr>
                      <a:t>34.8%</a:t>
                    </a:r>
                    <a:endParaRPr lang="mn-MN" sz="1000" b="1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3508146387361956E-3"/>
                  <c:y val="-2.8649532016045212E-2"/>
                </c:manualLayout>
              </c:layout>
              <c:tx>
                <c:rich>
                  <a:bodyPr/>
                  <a:lstStyle/>
                  <a:p>
                    <a:r>
                      <a:rPr lang="mn-MN" sz="1000" b="1" dirty="0"/>
                      <a:t>Э</a:t>
                    </a:r>
                    <a:r>
                      <a:rPr lang="mn-MN" b="1" dirty="0"/>
                      <a:t>рүүл </a:t>
                    </a:r>
                    <a:r>
                      <a:rPr lang="mn-MN" b="1" dirty="0" smtClean="0"/>
                      <a:t>мэнд,ам-ралт </a:t>
                    </a:r>
                    <a:r>
                      <a:rPr lang="mn-MN" b="1" dirty="0"/>
                      <a:t>спорт
</a:t>
                    </a:r>
                    <a:r>
                      <a:rPr lang="mn-MN" b="1" dirty="0" smtClean="0"/>
                      <a:t>2.0%</a:t>
                    </a:r>
                    <a:endParaRPr lang="mn-MN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901946218986778E-2"/>
                  <c:y val="-5.6150629476400191E-2"/>
                </c:manualLayout>
              </c:layout>
              <c:tx>
                <c:rich>
                  <a:bodyPr/>
                  <a:lstStyle/>
                  <a:p>
                    <a:r>
                      <a:rPr lang="mn-MN" sz="1000" b="1" dirty="0"/>
                      <a:t>Н</a:t>
                    </a:r>
                    <a:r>
                      <a:rPr lang="mn-MN" b="1" dirty="0"/>
                      <a:t>ийгмийн даатгал</a:t>
                    </a:r>
                    <a:r>
                      <a:rPr lang="mn-MN" b="1" dirty="0" smtClean="0"/>
                      <a:t>, нийгмийн </a:t>
                    </a:r>
                    <a:r>
                      <a:rPr lang="mn-MN" b="1" dirty="0"/>
                      <a:t>халамж
</a:t>
                    </a:r>
                    <a:r>
                      <a:rPr lang="mn-MN" b="1" dirty="0" smtClean="0"/>
                      <a:t>15.0%</a:t>
                    </a:r>
                    <a:endParaRPr lang="mn-MN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733422473134254"/>
                  <c:y val="-4.3279060456425988E-2"/>
                </c:manualLayout>
              </c:layout>
              <c:tx>
                <c:rich>
                  <a:bodyPr/>
                  <a:lstStyle/>
                  <a:p>
                    <a:r>
                      <a:rPr lang="mn-MN" sz="1000" b="1" dirty="0">
                        <a:solidFill>
                          <a:schemeClr val="tx1"/>
                        </a:solidFill>
                      </a:rPr>
                      <a:t>Э</a:t>
                    </a:r>
                    <a:r>
                      <a:rPr lang="mn-MN" b="1" dirty="0">
                        <a:solidFill>
                          <a:schemeClr val="tx1"/>
                        </a:solidFill>
                      </a:rPr>
                      <a:t>дийн засгийн бусад
</a:t>
                    </a:r>
                    <a:r>
                      <a:rPr lang="mn-MN" b="1" dirty="0" smtClean="0">
                        <a:solidFill>
                          <a:schemeClr val="tx1"/>
                        </a:solidFill>
                      </a:rPr>
                      <a:t>0.5%</a:t>
                    </a:r>
                    <a:endParaRPr lang="mn-MN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mn-MN" sz="1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Ангилагдаагүй бусад зардал</c:v>
                </c:pt>
                <c:pt idx="1">
                  <c:v>Нийтийн ерөнхий үйлчилгээ</c:v>
                </c:pt>
                <c:pt idx="2">
                  <c:v>Боловсрол соёл урлаг</c:v>
                </c:pt>
                <c:pt idx="3">
                  <c:v>Эрүүл мэнд,амралт спорт</c:v>
                </c:pt>
                <c:pt idx="4">
                  <c:v>Нийгмийн даатгал,нийгмийн халамж</c:v>
                </c:pt>
                <c:pt idx="5">
                  <c:v>Эдийн засгийн бусад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20.2</c:v>
                </c:pt>
                <c:pt idx="1">
                  <c:v>27.4</c:v>
                </c:pt>
                <c:pt idx="2">
                  <c:v>34.799999999999997</c:v>
                </c:pt>
                <c:pt idx="3">
                  <c:v>2</c:v>
                </c:pt>
                <c:pt idx="4">
                  <c:v>15</c:v>
                </c:pt>
                <c:pt idx="5">
                  <c:v>0.5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400" dirty="0">
                <a:latin typeface="Arial" pitchFamily="34" charset="0"/>
                <a:cs typeface="Arial" pitchFamily="34" charset="0"/>
              </a:rPr>
              <a:t>БАНКНЫ ЗАРИМ ҮЗҮҮЛЭЛТ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>
                <a:latin typeface="Arial" pitchFamily="34" charset="0"/>
                <a:cs typeface="Arial" pitchFamily="34" charset="0"/>
              </a:rPr>
              <a:t>тэрбум төгрөгөөр</a:t>
            </a:r>
            <a:r>
              <a:rPr lang="en-US" sz="1400" b="0" dirty="0">
                <a:latin typeface="Arial" pitchFamily="34" charset="0"/>
                <a:cs typeface="Arial" pitchFamily="34" charset="0"/>
              </a:rPr>
              <a:t>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Гүйлгээнд гаргасан</c:v>
                </c:pt>
              </c:strCache>
            </c:strRef>
          </c:tx>
          <c:dLbls>
            <c:dLbl>
              <c:idx val="0"/>
              <c:layout>
                <c:manualLayout>
                  <c:x val="-0.11635374393468818"/>
                  <c:y val="-8.6942536205915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829792078982781E-3"/>
                  <c:y val="-2.5873841643535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1393.5</c:v>
                </c:pt>
                <c:pt idx="1">
                  <c:v>1387.5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Гүйлгээнээс татсан</c:v>
                </c:pt>
              </c:strCache>
            </c:strRef>
          </c:tx>
          <c:dLbls>
            <c:dLbl>
              <c:idx val="0"/>
              <c:layout>
                <c:manualLayout>
                  <c:x val="-0.19174850279244432"/>
                  <c:y val="3.2141418190726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6781829114961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0.0">
                  <c:v>1350</c:v>
                </c:pt>
                <c:pt idx="1">
                  <c:v>1341.8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52256"/>
        <c:axId val="20753792"/>
      </c:lineChart>
      <c:catAx>
        <c:axId val="207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753792"/>
        <c:crosses val="autoZero"/>
        <c:auto val="1"/>
        <c:lblAlgn val="ctr"/>
        <c:lblOffset val="100"/>
        <c:noMultiLvlLbl val="0"/>
      </c:catAx>
      <c:valAx>
        <c:axId val="20753792"/>
        <c:scaling>
          <c:orientation val="minMax"/>
          <c:max val="2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52256"/>
        <c:crosses val="autoZero"/>
        <c:crossBetween val="between"/>
        <c:majorUnit val="200"/>
      </c:valAx>
    </c:plotArea>
    <c:legend>
      <c:legendPos val="b"/>
      <c:layout/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НИЙТ БИЙ БОЛСОН АЖЛЫН БАЙР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0.17407245084930423"/>
                  <c:y val="-8.4180979826834635E-3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>
                        <a:solidFill>
                          <a:schemeClr val="tx1"/>
                        </a:solidFill>
                      </a:rPr>
                      <a:t>2649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226415094339622"/>
                  <c:y val="-5.612065321788976E-3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>
                        <a:solidFill>
                          <a:schemeClr val="tx1"/>
                        </a:solidFill>
                      </a:rPr>
                      <a:t>1970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2649</c:v>
                </c:pt>
                <c:pt idx="1">
                  <c:v>1970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96160"/>
        <c:axId val="22797696"/>
      </c:barChart>
      <c:catAx>
        <c:axId val="22796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22797696"/>
        <c:crosses val="autoZero"/>
        <c:auto val="1"/>
        <c:lblAlgn val="ctr"/>
        <c:lblOffset val="100"/>
        <c:noMultiLvlLbl val="0"/>
      </c:catAx>
      <c:valAx>
        <c:axId val="22797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279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НИЙТ БИЙ БОЛСОН АЖЛЫН БАЙР, </a:t>
            </a:r>
            <a:r>
              <a:rPr lang="mn-MN" sz="1400" b="0" dirty="0"/>
              <a:t>эдийн засгийн салбараар</a:t>
            </a:r>
            <a:endParaRPr lang="en-US" sz="1400" b="0" dirty="0"/>
          </a:p>
        </c:rich>
      </c:tx>
      <c:layout>
        <c:manualLayout>
          <c:xMode val="edge"/>
          <c:yMode val="edge"/>
          <c:x val="0.12672839506173039"/>
          <c:y val="1.68361959653669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475600272188198"/>
          <c:y val="0.26109692014715985"/>
          <c:w val="0.66740181782833385"/>
          <c:h val="0.606771420800396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7"/>
          <c:dLbls>
            <c:dLbl>
              <c:idx val="0"/>
              <c:layout>
                <c:manualLayout>
                  <c:x val="1.2761252065714007E-3"/>
                  <c:y val="-3.3600591592717576E-2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1">
                        <a:solidFill>
                          <a:schemeClr val="bg1"/>
                        </a:solidFill>
                      </a:defRPr>
                    </a:pPr>
                    <a:r>
                      <a:rPr lang="mn-MN" sz="1200" b="0" dirty="0" smtClean="0">
                        <a:solidFill>
                          <a:schemeClr val="tx1"/>
                        </a:solidFill>
                      </a:rPr>
                      <a:t>Төрийн удирдлага</a:t>
                    </a:r>
                    <a:r>
                      <a:rPr lang="mn-MN" sz="1200" b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mn-MN" sz="1200" b="0" dirty="0" smtClean="0">
                        <a:solidFill>
                          <a:schemeClr val="tx1"/>
                        </a:solidFill>
                      </a:rPr>
                      <a:t>7.4%</a:t>
                    </a:r>
                    <a:endParaRPr lang="mn-MN" sz="1200" b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0864197530864196E-2"/>
                  <c:y val="-0.17551118610173727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0">
                        <a:solidFill>
                          <a:schemeClr val="bg1"/>
                        </a:solidFill>
                      </a:defRPr>
                    </a:pPr>
                    <a:r>
                      <a:rPr lang="mn-MN" sz="1200" b="0" dirty="0" smtClean="0">
                        <a:solidFill>
                          <a:schemeClr val="tx1"/>
                        </a:solidFill>
                      </a:rPr>
                      <a:t>Б</a:t>
                    </a:r>
                    <a:r>
                      <a:rPr lang="mn-MN" b="0" dirty="0" smtClean="0">
                        <a:solidFill>
                          <a:schemeClr val="tx1"/>
                        </a:solidFill>
                      </a:rPr>
                      <a:t>оловс-руулах үйлдвэр-лэл</a:t>
                    </a:r>
                    <a:r>
                      <a:rPr lang="mn-MN" b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mn-MN" b="0" dirty="0" smtClean="0">
                        <a:solidFill>
                          <a:schemeClr val="tx1"/>
                        </a:solidFill>
                      </a:rPr>
                      <a:t>30.5%</a:t>
                    </a:r>
                    <a:endParaRPr lang="mn-MN" b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2277631962672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 sz="1200" b="0" dirty="0" smtClean="0"/>
                      <a:t>У</a:t>
                    </a:r>
                    <a:r>
                      <a:rPr lang="mn-MN" dirty="0" smtClean="0"/>
                      <a:t>дирд-лагын </a:t>
                    </a:r>
                    <a:r>
                      <a:rPr lang="mn-MN" dirty="0"/>
                      <a:t>болон дэмжлэг </a:t>
                    </a:r>
                    <a:r>
                      <a:rPr lang="mn-MN" dirty="0" smtClean="0"/>
                      <a:t>үзүүлэх үйл ажилла-гаа</a:t>
                    </a:r>
                    <a:r>
                      <a:rPr lang="mn-MN" dirty="0"/>
                      <a:t>
</a:t>
                    </a:r>
                    <a:r>
                      <a:rPr lang="mn-MN" dirty="0" smtClean="0"/>
                      <a:t>0.8%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40960070963351802"/>
                  <c:y val="3.7596758738491019E-2"/>
                </c:manualLayout>
              </c:layout>
              <c:tx>
                <c:rich>
                  <a:bodyPr/>
                  <a:lstStyle/>
                  <a:p>
                    <a:r>
                      <a:rPr lang="mn-MN" sz="1200" b="0" dirty="0" smtClean="0"/>
                      <a:t>Боловс-рол</a:t>
                    </a:r>
                    <a:r>
                      <a:rPr lang="mn-MN" sz="1200" b="0" dirty="0"/>
                      <a:t>
</a:t>
                    </a:r>
                    <a:r>
                      <a:rPr lang="mn-MN" sz="1200" b="0" dirty="0" smtClean="0"/>
                      <a:t>12.0%</a:t>
                    </a:r>
                    <a:endParaRPr lang="mn-MN" sz="1200" b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0236706522795792E-2"/>
                  <c:y val="-0.103300212473440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8294789540196366"/>
                  <c:y val="-1.08380202474690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mn-MN" sz="120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Төрийн удирдлага</c:v>
                </c:pt>
                <c:pt idx="1">
                  <c:v>Боловсруулах үйлдвэрлэл</c:v>
                </c:pt>
                <c:pt idx="2">
                  <c:v>Удирдлагын болон дэмжлэг үзүүлэх үйл ажиллагаа</c:v>
                </c:pt>
                <c:pt idx="3">
                  <c:v>Боловсрол</c:v>
                </c:pt>
                <c:pt idx="5">
                  <c:v>Бусад</c:v>
                </c:pt>
                <c:pt idx="6">
                  <c:v>Эрүүл мэнд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7.4</c:v>
                </c:pt>
                <c:pt idx="1">
                  <c:v>30.5</c:v>
                </c:pt>
                <c:pt idx="2">
                  <c:v>0.8</c:v>
                </c:pt>
                <c:pt idx="3">
                  <c:v>12</c:v>
                </c:pt>
                <c:pt idx="5">
                  <c:v>45.3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ШИНЭЭР АЖЛЫН </a:t>
            </a:r>
            <a:r>
              <a:rPr lang="mn-MN" dirty="0"/>
              <a:t>БАЙР</a:t>
            </a:r>
            <a:endParaRPr lang="ru-RU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5205987223295198"/>
                  <c:y val="5.6120653217889761E-2"/>
                </c:manualLayout>
              </c:layout>
              <c:tx>
                <c:rich>
                  <a:bodyPr/>
                  <a:lstStyle/>
                  <a:p>
                    <a:r>
                      <a:rPr lang="mn-MN" sz="1600" dirty="0" smtClean="0">
                        <a:solidFill>
                          <a:schemeClr val="tx1"/>
                        </a:solidFill>
                      </a:rPr>
                      <a:t>1207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937106918238988E-3"/>
                  <c:y val="-2.2448261287155904E-2"/>
                </c:manualLayout>
              </c:layout>
              <c:tx>
                <c:rich>
                  <a:bodyPr/>
                  <a:lstStyle/>
                  <a:p>
                    <a:r>
                      <a:rPr lang="mn-MN" sz="1600" dirty="0" smtClean="0">
                        <a:solidFill>
                          <a:schemeClr val="tx1"/>
                        </a:solidFill>
                      </a:rPr>
                      <a:t>862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1207</c:v>
                </c:pt>
                <c:pt idx="1">
                  <c:v>862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62880"/>
        <c:axId val="23164416"/>
      </c:lineChart>
      <c:catAx>
        <c:axId val="2316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23164416"/>
        <c:crosses val="autoZero"/>
        <c:auto val="1"/>
        <c:lblAlgn val="ctr"/>
        <c:lblOffset val="100"/>
        <c:noMultiLvlLbl val="0"/>
      </c:catAx>
      <c:valAx>
        <c:axId val="2316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316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 smtClean="0"/>
              <a:t>ШИНЭ </a:t>
            </a:r>
            <a:r>
              <a:rPr lang="mn-MN" sz="1400" dirty="0"/>
              <a:t>АЖЛЫН БАЙР, </a:t>
            </a:r>
            <a:r>
              <a:rPr lang="mn-MN" sz="1400" dirty="0" smtClean="0"/>
              <a:t>                             </a:t>
            </a:r>
            <a:r>
              <a:rPr lang="mn-MN" sz="1400" b="0" dirty="0" smtClean="0"/>
              <a:t>эдийн </a:t>
            </a:r>
            <a:r>
              <a:rPr lang="mn-MN" sz="1400" b="0" dirty="0"/>
              <a:t>засгийн салбараар</a:t>
            </a:r>
            <a:endParaRPr lang="en-US" sz="1400" b="0" dirty="0"/>
          </a:p>
        </c:rich>
      </c:tx>
      <c:layout>
        <c:manualLayout>
          <c:xMode val="edge"/>
          <c:yMode val="edge"/>
          <c:x val="0.2378395061728395"/>
          <c:y val="1.6836228804732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475600272188198"/>
          <c:y val="0.26109692014715985"/>
          <c:w val="0.66740181782833385"/>
          <c:h val="0.606771420800396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7"/>
          <c:dLbls>
            <c:dLbl>
              <c:idx val="0"/>
              <c:layout>
                <c:manualLayout>
                  <c:x val="1.2761252065714007E-3"/>
                  <c:y val="-3.3600591592717576E-2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1">
                        <a:solidFill>
                          <a:schemeClr val="bg1"/>
                        </a:solidFill>
                      </a:defRPr>
                    </a:pPr>
                    <a:r>
                      <a:rPr lang="mn-MN" sz="1200" b="0" dirty="0" smtClean="0">
                        <a:solidFill>
                          <a:schemeClr val="tx1"/>
                        </a:solidFill>
                      </a:rPr>
                      <a:t>Төрийн удирдлага</a:t>
                    </a:r>
                    <a:r>
                      <a:rPr lang="mn-MN" sz="1200" b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mn-MN" sz="1200" b="0" dirty="0" smtClean="0">
                        <a:solidFill>
                          <a:schemeClr val="tx1"/>
                        </a:solidFill>
                      </a:rPr>
                      <a:t>2.7%</a:t>
                    </a:r>
                    <a:endParaRPr lang="mn-MN" sz="1200" b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0864197530864196E-2"/>
                  <c:y val="-0.17551118610173727"/>
                </c:manualLayout>
              </c:layout>
              <c:tx>
                <c:rich>
                  <a:bodyPr/>
                  <a:lstStyle/>
                  <a:p>
                    <a:pPr>
                      <a:defRPr lang="mn-MN" sz="1200" b="0">
                        <a:solidFill>
                          <a:schemeClr val="bg1"/>
                        </a:solidFill>
                      </a:defRPr>
                    </a:pPr>
                    <a:r>
                      <a:rPr lang="mn-MN" sz="1200" b="0" dirty="0" smtClean="0">
                        <a:solidFill>
                          <a:schemeClr val="tx1"/>
                        </a:solidFill>
                      </a:rPr>
                      <a:t>Б</a:t>
                    </a:r>
                    <a:r>
                      <a:rPr lang="mn-MN" b="0" dirty="0" smtClean="0">
                        <a:solidFill>
                          <a:schemeClr val="tx1"/>
                        </a:solidFill>
                      </a:rPr>
                      <a:t>оловс-руулах үйлдвэр-лэл</a:t>
                    </a:r>
                    <a:r>
                      <a:rPr lang="mn-MN" b="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mn-MN" b="0" dirty="0" smtClean="0">
                        <a:solidFill>
                          <a:schemeClr val="tx1"/>
                        </a:solidFill>
                      </a:rPr>
                      <a:t>36.5%</a:t>
                    </a:r>
                    <a:endParaRPr lang="mn-MN" b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622776319626724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 sz="1200" b="0" dirty="0" smtClean="0"/>
                      <a:t>Бөөний болон жижиглэн худалдаа</a:t>
                    </a:r>
                    <a:r>
                      <a:rPr lang="mn-MN" dirty="0"/>
                      <a:t>
</a:t>
                    </a:r>
                    <a:r>
                      <a:rPr lang="mn-MN" dirty="0" smtClean="0"/>
                      <a:t>22.9%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40960070963351802"/>
                  <c:y val="3.7596758738491019E-2"/>
                </c:manualLayout>
              </c:layout>
              <c:tx>
                <c:rich>
                  <a:bodyPr/>
                  <a:lstStyle/>
                  <a:p>
                    <a:r>
                      <a:rPr lang="mn-MN" sz="1200" b="0" dirty="0" smtClean="0"/>
                      <a:t>Боловс-рол</a:t>
                    </a:r>
                    <a:r>
                      <a:rPr lang="mn-MN" sz="1200" b="0" dirty="0"/>
                      <a:t>
</a:t>
                    </a:r>
                    <a:r>
                      <a:rPr lang="mn-MN" sz="1200" b="0" dirty="0" smtClean="0"/>
                      <a:t>11.0%</a:t>
                    </a:r>
                    <a:endParaRPr lang="mn-MN" sz="1200" b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5.0236706522795792E-2"/>
                  <c:y val="-0.103300212473440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numFmt formatCode="0.0%" sourceLinked="0"/>
            <c:txPr>
              <a:bodyPr/>
              <a:lstStyle/>
              <a:p>
                <a:pPr>
                  <a:defRPr lang="mn-MN" sz="1200" b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6"/>
                <c:pt idx="0">
                  <c:v>Төрийн удирдлага</c:v>
                </c:pt>
                <c:pt idx="1">
                  <c:v>Боловсруулах үйлдвэрлэл</c:v>
                </c:pt>
                <c:pt idx="2">
                  <c:v>Бөөний болон жижиглэн худалдаа</c:v>
                </c:pt>
                <c:pt idx="3">
                  <c:v>Боловсрол</c:v>
                </c:pt>
                <c:pt idx="5">
                  <c:v>Бусад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315</c:v>
                </c:pt>
                <c:pt idx="2">
                  <c:v>197</c:v>
                </c:pt>
                <c:pt idx="3">
                  <c:v>95</c:v>
                </c:pt>
                <c:pt idx="5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/>
              <a:t>Урьдчилан сэргийлэх үзлэгийн нийт үзлэгт эзлэх хувь</a:t>
            </a:r>
            <a:endParaRPr lang="en-US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9.4687672949873042E-2"/>
                  <c:y val="6.9546271541075511E-2"/>
                </c:manualLayout>
              </c:layout>
              <c:tx>
                <c:rich>
                  <a:bodyPr/>
                  <a:lstStyle/>
                  <a:p>
                    <a:r>
                      <a:rPr lang="mn-MN" b="1" dirty="0" smtClean="0"/>
                      <a:t>4</a:t>
                    </a:r>
                    <a:r>
                      <a:rPr lang="en-US" b="1" dirty="0" smtClean="0"/>
                      <a:t>0.</a:t>
                    </a:r>
                    <a:r>
                      <a:rPr lang="mn-MN" b="1" dirty="0" smtClean="0"/>
                      <a:t>3</a:t>
                    </a:r>
                    <a:endParaRPr lang="en-US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354818142126059"/>
                  <c:y val="5.79310278598939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</a:t>
                    </a:r>
                    <a:r>
                      <a:rPr lang="mn-MN" b="1" dirty="0" smtClean="0"/>
                      <a:t>7</a:t>
                    </a:r>
                    <a:r>
                      <a:rPr lang="en-US" b="1" dirty="0" smtClean="0"/>
                      <a:t>.</a:t>
                    </a:r>
                    <a:r>
                      <a:rPr lang="mn-MN" b="1" dirty="0" smtClean="0"/>
                      <a:t>0</a:t>
                    </a:r>
                    <a:endParaRPr lang="en-US" b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827164478484671E-2"/>
                  <c:y val="4.6315784178712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45639064320818E-2"/>
                  <c:y val="6.9546271541075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721016942775992E-2"/>
                  <c:y val="0.11034481497122597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40.299999999999997</c:v>
                </c:pt>
                <c:pt idx="1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33760"/>
        <c:axId val="21736064"/>
      </c:lineChart>
      <c:catAx>
        <c:axId val="2173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1736064"/>
        <c:crosses val="autoZero"/>
        <c:auto val="1"/>
        <c:lblAlgn val="ctr"/>
        <c:lblOffset val="100"/>
        <c:noMultiLvlLbl val="0"/>
      </c:catAx>
      <c:valAx>
        <c:axId val="21736064"/>
        <c:scaling>
          <c:orientation val="minMax"/>
          <c:max val="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173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lang="mn-MN"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497</c:v>
                </c:pt>
                <c:pt idx="1">
                  <c:v>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21782528"/>
        <c:axId val="21784832"/>
      </c:barChart>
      <c:catAx>
        <c:axId val="2178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1784832"/>
        <c:crosses val="autoZero"/>
        <c:auto val="1"/>
        <c:lblAlgn val="ctr"/>
        <c:lblOffset val="100"/>
        <c:noMultiLvlLbl val="0"/>
      </c:catAx>
      <c:valAx>
        <c:axId val="2178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178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17.12.12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17.12.12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17.12.12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rkhon.nso.m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8664112"/>
              </p:ext>
            </p:extLst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116"/>
                <a:gridCol w="965386"/>
                <a:gridCol w="1103298"/>
              </a:tblGrid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139.9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b="1" dirty="0" smtClean="0">
                          <a:latin typeface="Arial" pitchFamily="34" charset="0"/>
                          <a:cs typeface="Arial" pitchFamily="34" charset="0"/>
                        </a:rPr>
                        <a:t>64.4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7014381"/>
              </p:ext>
            </p:extLst>
          </p:nvPr>
        </p:nvGraphicFramePr>
        <p:xfrm>
          <a:off x="685800" y="1752600"/>
          <a:ext cx="40401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5915247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352511"/>
              </p:ext>
            </p:extLst>
          </p:nvPr>
        </p:nvGraphicFramePr>
        <p:xfrm>
          <a:off x="48768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38200" y="617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Үйлдвэрлэлт               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mn-MN" dirty="0" smtClean="0"/>
              <a:t>  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2000" y="6324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6324600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9092679"/>
              </p:ext>
            </p:extLst>
          </p:nvPr>
        </p:nvGraphicFramePr>
        <p:xfrm>
          <a:off x="4953000" y="24384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466986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БАРИЛГА УГСРАЛТ, ИХ ЗАСВАРЫН АЖИЛ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тэрбум.төгрөг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4478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ХӨРӨНГӨ ОРУУЛАЛТ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тэрбум.төгрөг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20775806"/>
              </p:ext>
            </p:extLst>
          </p:nvPr>
        </p:nvGraphicFramePr>
        <p:xfrm>
          <a:off x="4876800" y="2286000"/>
          <a:ext cx="3962400" cy="4114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49120"/>
                <a:gridCol w="1056640"/>
                <a:gridCol w="1056640"/>
              </a:tblGrid>
              <a:tr h="1335974">
                <a:tc>
                  <a:txBody>
                    <a:bodyPr/>
                    <a:lstStyle/>
                    <a:p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442852">
                <a:tc>
                  <a:txBody>
                    <a:bodyPr/>
                    <a:lstStyle/>
                    <a:p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Орон нутгийн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төсвийн хөрөнгө оруулалт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17.5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19.6</a:t>
                      </a:r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335974">
                <a:tc>
                  <a:txBody>
                    <a:bodyPr/>
                    <a:lstStyle/>
                    <a:p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Улсын төсвийн хөрөнгө оруулалт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29.4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18.1</a:t>
                      </a:r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6" name="Picture 3" descr="\\exchange_server\MCCT\PUBLIC\Tserendejid\Information icon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6283792"/>
              </p:ext>
            </p:extLst>
          </p:nvPr>
        </p:nvGraphicFramePr>
        <p:xfrm>
          <a:off x="762000" y="2174875"/>
          <a:ext cx="39624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D:\uuganaa\blu_negtgel\Information icon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3400" cy="533400"/>
          </a:xfrm>
          <a:prstGeom prst="rect">
            <a:avLst/>
          </a:prstGeom>
          <a:noFill/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6424226"/>
              </p:ext>
            </p:extLst>
          </p:nvPr>
        </p:nvGraphicFramePr>
        <p:xfrm>
          <a:off x="685800" y="2362199"/>
          <a:ext cx="4038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8363349"/>
              </p:ext>
            </p:extLst>
          </p:nvPr>
        </p:nvGraphicFramePr>
        <p:xfrm>
          <a:off x="5102225" y="2133600"/>
          <a:ext cx="40417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4876800" y="13716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ХУДАЛДАА, НИЙТИЙН ХООЛНЫ БАРАА ГҮЙЛГЭЭ, 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mn-MN" sz="1800" b="1" dirty="0" smtClean="0">
                <a:latin typeface="Arial" pitchFamily="34" charset="0"/>
                <a:cs typeface="Arial" pitchFamily="34" charset="0"/>
              </a:rPr>
              <a:t>ТЭЭВЭР,</a:t>
            </a:r>
            <a:endParaRPr lang="mn-MN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i="1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1800" i="1" dirty="0">
                <a:latin typeface="Arial" pitchFamily="34" charset="0"/>
                <a:cs typeface="Arial" pitchFamily="34" charset="0"/>
              </a:rPr>
              <a:t>тэрбум.төгрөг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  <a:endParaRPr lang="mn-MN" sz="18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001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866742"/>
              </p:ext>
            </p:extLst>
          </p:nvPr>
        </p:nvGraphicFramePr>
        <p:xfrm>
          <a:off x="1752600" y="2174875"/>
          <a:ext cx="5867400" cy="346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208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mn-MN" sz="1800" b="1" dirty="0" smtClean="0">
                <a:latin typeface="Arial" pitchFamily="34" charset="0"/>
                <a:cs typeface="Arial" pitchFamily="34" charset="0"/>
              </a:rPr>
              <a:t>ХОЛБОО,</a:t>
            </a:r>
            <a:endParaRPr lang="mn-MN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800" i="1" smtClean="0">
                <a:latin typeface="Arial" pitchFamily="34" charset="0"/>
                <a:cs typeface="Arial" pitchFamily="34" charset="0"/>
              </a:rPr>
              <a:t>сая.төгрөг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  <a:endParaRPr lang="mn-MN" sz="18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0010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227623"/>
              </p:ext>
            </p:extLst>
          </p:nvPr>
        </p:nvGraphicFramePr>
        <p:xfrm>
          <a:off x="1752600" y="2174875"/>
          <a:ext cx="5867400" cy="346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544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914400" y="4572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953000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orkhon.nso.mn/</a:t>
            </a:r>
            <a:endParaRPr lang="mn-MN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ORKHON@NSO.MN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47441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хуудас:</a:t>
            </a:r>
          </a:p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шуудангийн хаяг: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11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685800"/>
            <a:ext cx="4267200" cy="6172200"/>
          </a:xfrm>
        </p:spPr>
        <p:txBody>
          <a:bodyPr/>
          <a:lstStyle/>
          <a:p>
            <a:pPr>
              <a:buNone/>
            </a:pPr>
            <a:endParaRPr lang="mn-MN" sz="16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Эерэг </a:t>
            </a:r>
            <a:r>
              <a:rPr lang="mn-MN" sz="16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үзүүлэлт:</a:t>
            </a:r>
          </a:p>
          <a:p>
            <a:pPr>
              <a:buNone/>
            </a:pPr>
            <a:endParaRPr lang="mn-MN" sz="1600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Төсвийн орлого -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5.2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 52.6%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54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8% нэмэгдсэн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1% өссөн</a:t>
            </a: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Мал төллөлт - 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пунктээр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Тариалалт - 18.0% өссөн</a:t>
            </a: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Автотээврийн орлого - 1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2% 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8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6 % 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 баралт 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0.3 промилээр буурсан.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Нялхсын эндэгдэл – 7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.3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промилээр буурсан</a:t>
            </a: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 өвчний гаралт – 75</a:t>
            </a: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marL="342900" lvl="1" indent="-342900">
              <a:buNone/>
            </a:pPr>
            <a:r>
              <a:rPr lang="en-US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15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продицимилээр  буурсан </a:t>
            </a: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en-US" sz="16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US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mn-MN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990600"/>
            <a:ext cx="4114800" cy="677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Сөрөг </a:t>
            </a:r>
            <a:r>
              <a:rPr lang="mn-MN" sz="1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үзүүлэлт</a:t>
            </a: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16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Төл бойжилт – 3.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пунктээр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Төлийн хорогдол - 11.9 дахин нэмэгдсэн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Барилга угсралт, их засварын ажил – 31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Холбооны салбарын нийт орлого –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lvl="1"/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13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Худалдаа, нийтийн хоолны бараа гүйлгээ - 1.0% буурсан</a:t>
            </a:r>
            <a:endParaRPr lang="en-US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Ахуйн үйлчилгээний орлого – 4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2%  </a:t>
            </a:r>
          </a:p>
          <a:p>
            <a:pPr marL="0" lvl="1"/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Нийт бий болсон ажлын байр - 25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6% </a:t>
            </a:r>
          </a:p>
          <a:p>
            <a:pPr marL="0" lvl="1"/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Хүн амын эрүүл мэндийн үзлэг – 3.1% </a:t>
            </a:r>
          </a:p>
          <a:p>
            <a:pPr marL="0" lvl="1"/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Урьдчилан сэргийлэх үзлэг – 10.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marL="0" lvl="1"/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Төрөлт –1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буурсан</a:t>
            </a:r>
            <a:endParaRPr lang="en-US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Гэмт хэргийн гаралт – 63.2% өссөн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хэрэгт холбогдогч-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7% нэмэгдсэн</a:t>
            </a:r>
            <a:endParaRPr lang="en-US" sz="15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илрүүлэлт – 25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пунктээр буурсан</a:t>
            </a: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532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20000" cy="762000"/>
          </a:xfrm>
        </p:spPr>
        <p:txBody>
          <a:bodyPr/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Орон нутгийн төсвийн гүйцэтгэл,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сая төгрөг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5611268"/>
              </p:ext>
            </p:extLst>
          </p:nvPr>
        </p:nvGraphicFramePr>
        <p:xfrm>
          <a:off x="914400" y="1600200"/>
          <a:ext cx="3733800" cy="439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838200"/>
                <a:gridCol w="914400"/>
                <a:gridCol w="838200"/>
              </a:tblGrid>
              <a:tr h="102870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71369.8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73134.9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100.5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37936.2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38980.8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101.5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Татварын бус орлого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33433.6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34154.1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102.2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9458850"/>
              </p:ext>
            </p:extLst>
          </p:nvPr>
        </p:nvGraphicFramePr>
        <p:xfrm>
          <a:off x="4953000" y="1600200"/>
          <a:ext cx="3733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108585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100" dirty="0" smtClean="0">
                          <a:latin typeface="Arial" pitchFamily="34" charset="0"/>
                          <a:cs typeface="Arial" pitchFamily="34" charset="0"/>
                        </a:rPr>
                        <a:t>Гүйцэтгэл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mn-MN" sz="160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smtClean="0">
                          <a:latin typeface="Arial" pitchFamily="34" charset="0"/>
                          <a:cs typeface="Arial" pitchFamily="34" charset="0"/>
                        </a:rPr>
                        <a:t>Нийт </a:t>
                      </a:r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зарлага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88499.4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72707.2</a:t>
                      </a: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82.2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22842.2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22629.6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99.1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Бараа үйлчил-гээний зардал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15906.6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13997.2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88.0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5455020"/>
              </p:ext>
            </p:extLst>
          </p:nvPr>
        </p:nvGraphicFramePr>
        <p:xfrm>
          <a:off x="685800" y="16764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4787753"/>
              </p:ext>
            </p:extLst>
          </p:nvPr>
        </p:nvGraphicFramePr>
        <p:xfrm>
          <a:off x="4876800" y="2133600"/>
          <a:ext cx="4038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1676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хувь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671017"/>
              </p:ext>
            </p:extLst>
          </p:nvPr>
        </p:nvGraphicFramePr>
        <p:xfrm>
          <a:off x="762000" y="17526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600200"/>
            <a:ext cx="4041775" cy="457200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МӨНГӨН ХАДГАЛАМЖ</a:t>
            </a:r>
            <a:endParaRPr lang="mn-MN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733887"/>
              </p:ext>
            </p:extLst>
          </p:nvPr>
        </p:nvGraphicFramePr>
        <p:xfrm>
          <a:off x="4876800" y="2209800"/>
          <a:ext cx="4114800" cy="29337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6400"/>
                <a:gridCol w="1219200"/>
                <a:gridCol w="1219200"/>
              </a:tblGrid>
              <a:tr h="628650">
                <a:tc>
                  <a:txBody>
                    <a:bodyPr/>
                    <a:lstStyle/>
                    <a:p>
                      <a:pPr algn="ctr"/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хадгаламж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сая.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төг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173761.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9609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хүнд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 ногдох хадгаламж 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baseline="0" dirty="0" smtClean="0">
                          <a:latin typeface="Arial" pitchFamily="34" charset="0"/>
                          <a:cs typeface="Arial" pitchFamily="34" charset="0"/>
                        </a:rPr>
                        <a:t>мян.төг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759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1959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 хадгаламж эзэмшигчид ногдох хадгаламж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мян.төг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1579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815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144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6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609600"/>
          </a:xfrm>
        </p:spPr>
        <p:txBody>
          <a:bodyPr/>
          <a:lstStyle/>
          <a:p>
            <a:r>
              <a:rPr lang="mn-MN" sz="2000" b="1" dirty="0" smtClean="0">
                <a:latin typeface="Arial" pitchFamily="34" charset="0"/>
                <a:cs typeface="Arial" pitchFamily="34" charset="0"/>
              </a:rPr>
              <a:t>Хэрэглээний бараа үйлчилгээний үнийн индекс,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mn-MN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mn-MN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-р сарын үнийг  суурь үнэтэй харьцуулснаар, барааны бүлгээр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008388"/>
              </p:ext>
            </p:extLst>
          </p:nvPr>
        </p:nvGraphicFramePr>
        <p:xfrm>
          <a:off x="838200" y="1447799"/>
          <a:ext cx="8077200" cy="530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2094088"/>
                <a:gridCol w="1944512"/>
              </a:tblGrid>
              <a:tr h="345551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solidFill>
                            <a:schemeClr val="tx1"/>
                          </a:solidFill>
                        </a:rPr>
                        <a:t>Бүлэг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2016.11.21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2017.10.21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Хүнсний бараа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107.7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Согтууруулах ундаа, тамхи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103.2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Хувцас, гутал, бөс бараа,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Орон сууц, ус, </a:t>
                      </a: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цахилгаан</a:t>
                      </a:r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, түлээ түлш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104.6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Гэр ахуйн тавилга, гэр ахуйн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бараа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103.2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102.1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Эм, тариа, эмнэлгийн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106.4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103.0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Тээвэр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112.0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Холбооны хэрэгсэл, шуудангийн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99.6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69734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Амралт, чөлөөт цаг, соёлын бараа,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Боловсролын 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97.7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3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Зочид буудал, зоогийн газар, дотуур байр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l" fontAlgn="t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Бусад бараа, үйлчилгээ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109.0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101.2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0432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1" i="1" u="sng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104.9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100.0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50" name="Picture 2" descr="D:\uuganaa\blu_negtgel\Information icon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3600"/>
            <a:ext cx="596900" cy="5969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543800" y="3733800"/>
            <a:ext cx="685800" cy="381000"/>
          </a:xfrm>
          <a:prstGeom prst="ellipse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43800" y="4114800"/>
            <a:ext cx="685800" cy="381000"/>
          </a:xfrm>
          <a:prstGeom prst="ellipse">
            <a:avLst/>
          </a:prstGeom>
          <a:noFill/>
          <a:ln w="22225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4574905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4159994"/>
              </p:ext>
            </p:extLst>
          </p:nvPr>
        </p:nvGraphicFramePr>
        <p:xfrm>
          <a:off x="4876800" y="1676400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0627368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0492998"/>
              </p:ext>
            </p:extLst>
          </p:nvPr>
        </p:nvGraphicFramePr>
        <p:xfrm>
          <a:off x="4876800" y="1676400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87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4758</TotalTime>
  <Words>788</Words>
  <Application>Microsoft Office PowerPoint</Application>
  <PresentationFormat>On-screen Show (4:3)</PresentationFormat>
  <Paragraphs>337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dem1</vt:lpstr>
      <vt:lpstr>ОРХОН  АЙМГИЙН СТАТИСТИКИЙН ХЭЛТЭС ХЭВЛЭЛИЙН  БАГА ХУРАЛ</vt:lpstr>
      <vt:lpstr>АЙМГИЙН ЭДИЙН ЗАСАГ, НИЙГМИЙН ХӨГЖЛИЙН 2017 ОНЫ 11-р сарын ДҮНГИЙН ТАНИЛЦУУЛГА</vt:lpstr>
      <vt:lpstr>АЙМГИЙН ЭДИЙН ЗАСАГ, НИЙГМИЙН ХӨГЖЛИЙН ДҮН</vt:lpstr>
      <vt:lpstr>Орон нутгийн төсвийн гүйцэтгэл, сая төгрөг</vt:lpstr>
      <vt:lpstr>САНХҮҮГИЙН ОРЧИН</vt:lpstr>
      <vt:lpstr>САНХҮҮГИЙН ОРЧИН</vt:lpstr>
      <vt:lpstr>Хэрэглээний бараа үйлчилгээний үнийн индекс, 2017 оны  11-р сарын үнийг  суурь үнэтэй харьцуулснаар, барааны бүлгээр</vt:lpstr>
      <vt:lpstr>АЖЛЫН БАЙР</vt:lpstr>
      <vt:lpstr>АЖЛЫН БАЙР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БОДИТ ЭДИЙН ЗАСАГ</vt:lpstr>
      <vt:lpstr>БОДИТ ЭДИЙН ЗАСАГ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sarangerel</cp:lastModifiedBy>
  <cp:revision>1078</cp:revision>
  <dcterms:created xsi:type="dcterms:W3CDTF">2014-04-10T10:08:15Z</dcterms:created>
  <dcterms:modified xsi:type="dcterms:W3CDTF">2017-12-12T00:31:49Z</dcterms:modified>
</cp:coreProperties>
</file>