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2" r:id="rId3"/>
    <p:sldId id="379" r:id="rId4"/>
    <p:sldId id="396" r:id="rId5"/>
    <p:sldId id="397" r:id="rId6"/>
    <p:sldId id="398" r:id="rId7"/>
    <p:sldId id="380" r:id="rId8"/>
    <p:sldId id="279" r:id="rId9"/>
    <p:sldId id="373" r:id="rId10"/>
    <p:sldId id="401" r:id="rId11"/>
    <p:sldId id="362" r:id="rId12"/>
    <p:sldId id="389" r:id="rId13"/>
    <p:sldId id="377" r:id="rId14"/>
    <p:sldId id="351" r:id="rId15"/>
  </p:sldIdLst>
  <p:sldSz cx="9144000" cy="6858000" type="screen4x3"/>
  <p:notesSz cx="6956425" cy="10186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0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7" autoAdjust="0"/>
    <p:restoredTop sz="94660"/>
  </p:normalViewPr>
  <p:slideViewPr>
    <p:cSldViewPr>
      <p:cViewPr varScale="1">
        <p:scale>
          <a:sx n="107" d="100"/>
          <a:sy n="107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2"/>
      </p:cViewPr>
      <p:guideLst>
        <p:guide orient="horz" pos="320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/>
              <a:t>НИЙТ БИЙ БОЛСОН АЖЛЫН БАЙР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2515</c:v>
                </c:pt>
                <c:pt idx="1">
                  <c:v>1920</c:v>
                </c:pt>
                <c:pt idx="2">
                  <c:v>2246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2912"/>
        <c:axId val="5304704"/>
      </c:barChart>
      <c:catAx>
        <c:axId val="5302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 b="1"/>
            </a:pPr>
            <a:endParaRPr lang="en-US"/>
          </a:p>
        </c:txPr>
        <c:crossAx val="5304704"/>
        <c:crosses val="autoZero"/>
        <c:auto val="1"/>
        <c:lblAlgn val="ctr"/>
        <c:lblOffset val="100"/>
        <c:noMultiLvlLbl val="0"/>
      </c:catAx>
      <c:valAx>
        <c:axId val="53047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530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Үйлдвэрлэлт</c:v>
                </c:pt>
              </c:strCache>
            </c:strRef>
          </c:tx>
          <c:dLbls>
            <c:dLbl>
              <c:idx val="0"/>
              <c:layout>
                <c:manualLayout>
                  <c:x val="-9.1503267973856245E-2"/>
                  <c:y val="5.785455274330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947712418300679E-2"/>
                  <c:y val="5.464041092423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483660130719011E-2"/>
                  <c:y val="5.464041092423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1078.4000000000001</c:v>
                </c:pt>
                <c:pt idx="1">
                  <c:v>1670.9</c:v>
                </c:pt>
                <c:pt idx="2">
                  <c:v>1821.1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Борлуулалт</c:v>
                </c:pt>
              </c:strCache>
            </c:strRef>
          </c:tx>
          <c:dLbls>
            <c:dLbl>
              <c:idx val="0"/>
              <c:layout>
                <c:manualLayout>
                  <c:x val="-0.16013071895424832"/>
                  <c:y val="-5.1426269105162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457516339869286"/>
                  <c:y val="-5.1426269105162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8039215686273346E-3"/>
                  <c:y val="-3.535556000979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 formatCode="General">
                  <c:v>1157.7</c:v>
                </c:pt>
                <c:pt idx="1">
                  <c:v>1803</c:v>
                </c:pt>
                <c:pt idx="2" formatCode="General">
                  <c:v>1930.1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69024"/>
        <c:axId val="25970560"/>
      </c:lineChart>
      <c:catAx>
        <c:axId val="2596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970560"/>
        <c:crosses val="autoZero"/>
        <c:auto val="1"/>
        <c:lblAlgn val="ctr"/>
        <c:lblOffset val="100"/>
        <c:noMultiLvlLbl val="0"/>
      </c:catAx>
      <c:valAx>
        <c:axId val="259705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5969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36435218324981"/>
          <c:y val="0.20696294230575671"/>
          <c:w val="0.74991911238367936"/>
          <c:h val="0.725555274426026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-0.12711190646623718"/>
                  <c:y val="-0.1143459475332269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mn-MN" b="1" dirty="0">
                        <a:solidFill>
                          <a:schemeClr val="bg1"/>
                        </a:solidFill>
                      </a:rPr>
                      <a:t>Уул уурхай, олборлох </a:t>
                    </a: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үйлдвэр-лэл</a:t>
                    </a:r>
                    <a:r>
                      <a:rPr lang="mn-MN" b="1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93.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mn-MN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5371033166308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Боловсруулах үйлдвэр-лэл</a:t>
                    </a:r>
                    <a:r>
                      <a:rPr lang="mn-MN" dirty="0"/>
                      <a:t>
</a:t>
                    </a:r>
                    <a:r>
                      <a:rPr lang="en-US" dirty="0" smtClean="0"/>
                      <a:t>5</a:t>
                    </a:r>
                    <a:r>
                      <a:rPr lang="mn-MN" dirty="0" smtClean="0"/>
                      <a:t>.</a:t>
                    </a:r>
                    <a:r>
                      <a:rPr lang="en-US" dirty="0" smtClean="0"/>
                      <a:t>2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3197019804342639"/>
                  <c:y val="8.0353545476816678E-4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Цахилгаан,</a:t>
                    </a:r>
                    <a:r>
                      <a:rPr lang="mn-MN" baseline="0" dirty="0" smtClean="0"/>
                      <a:t> </a:t>
                    </a:r>
                    <a:r>
                      <a:rPr lang="mn-MN" dirty="0" smtClean="0"/>
                      <a:t>дулаан </a:t>
                    </a:r>
                    <a:r>
                      <a:rPr lang="mn-MN" dirty="0"/>
                      <a:t>эрчим хүч </a:t>
                    </a:r>
                    <a:r>
                      <a:rPr lang="mn-MN" dirty="0" smtClean="0"/>
                      <a:t>үйлдвэр-лэлт</a:t>
                    </a:r>
                    <a:r>
                      <a:rPr lang="mn-MN" dirty="0"/>
                      <a:t>
1.5%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Уул уурхай, олборлох үйлдвэрлэл</c:v>
                </c:pt>
                <c:pt idx="1">
                  <c:v>Боловсруулах үйлдвэрлэл</c:v>
                </c:pt>
                <c:pt idx="2">
                  <c:v>Цахилгаан,дулаан эрчим хүч үйлдвэрлэлт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1699378.4</c:v>
                </c:pt>
                <c:pt idx="1">
                  <c:v>93789.1</c:v>
                </c:pt>
                <c:pt idx="2">
                  <c:v>27949.3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mn-MN" sz="1400" dirty="0"/>
              <a:t>БАРИЛГА УГСРАЛТ, ИХ ЗАСВАР, </a:t>
            </a:r>
            <a:r>
              <a:rPr lang="mn-MN" sz="1400" b="0" i="1" dirty="0"/>
              <a:t>тэрбум төгрөгөөр</a:t>
            </a:r>
            <a:endParaRPr lang="en-US" sz="1400" b="0" i="1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38.5</c:v>
                </c:pt>
                <c:pt idx="1">
                  <c:v>36.700000000000003</c:v>
                </c:pt>
                <c:pt idx="2" formatCode="0.0">
                  <c:v>55.2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98688"/>
        <c:axId val="26112768"/>
      </c:barChart>
      <c:catAx>
        <c:axId val="26098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112768"/>
        <c:crosses val="autoZero"/>
        <c:auto val="1"/>
        <c:lblAlgn val="ctr"/>
        <c:lblOffset val="100"/>
        <c:noMultiLvlLbl val="0"/>
      </c:catAx>
      <c:valAx>
        <c:axId val="2611276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609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dirty="0"/>
              <a:t>НИЙТ БИЙ БОЛСОН АЖЛЫН БАЙР, </a:t>
            </a:r>
            <a:r>
              <a:rPr lang="mn-MN" b="0" i="1" dirty="0"/>
              <a:t>эдийн засгийн салбараар</a:t>
            </a:r>
            <a:endParaRPr lang="en-US" b="0" i="1" dirty="0"/>
          </a:p>
        </c:rich>
      </c:tx>
      <c:layout>
        <c:manualLayout>
          <c:xMode val="edge"/>
          <c:yMode val="edge"/>
          <c:x val="0.12672839506173059"/>
          <c:y val="1.68361959653669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28686691941284"/>
          <c:y val="0.31994042411365248"/>
          <c:w val="0.66740181782833496"/>
          <c:h val="0.606771420800397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2.2772192538432694E-2"/>
                  <c:y val="-3.1063825355163936E-2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Боловсруулах </a:t>
                    </a:r>
                    <a:r>
                      <a:rPr lang="mn-MN" dirty="0" smtClean="0"/>
                      <a:t>үйлдвэр-лэл</a:t>
                    </a:r>
                    <a:r>
                      <a:rPr lang="mn-MN" dirty="0"/>
                      <a:t>
</a:t>
                    </a:r>
                    <a:r>
                      <a:rPr lang="mn-MN" dirty="0" smtClean="0"/>
                      <a:t>2</a:t>
                    </a:r>
                    <a:r>
                      <a:rPr lang="en-US" dirty="0" smtClean="0"/>
                      <a:t>0</a:t>
                    </a:r>
                    <a:r>
                      <a:rPr lang="mn-MN" dirty="0" smtClean="0"/>
                      <a:t>.</a:t>
                    </a:r>
                    <a:r>
                      <a:rPr lang="en-US" dirty="0" smtClean="0"/>
                      <a:t>7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213043682039745E-2"/>
                  <c:y val="-0.216824980210806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127155980502437"/>
                  <c:y val="-1.256509602966295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694014810648667E-2"/>
                  <c:y val="2.8810565345998417E-2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Бусад
</a:t>
                    </a:r>
                    <a:r>
                      <a:rPr lang="mn-MN" dirty="0" smtClean="0"/>
                      <a:t>41.</a:t>
                    </a:r>
                    <a:r>
                      <a:rPr lang="en-US" dirty="0" smtClean="0"/>
                      <a:t>9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6748218972628418E-5"/>
                  <c:y val="-3.0217264508603091E-2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Эрүүл </a:t>
                    </a:r>
                    <a:r>
                      <a:rPr lang="mn-MN" dirty="0"/>
                      <a:t>мэнд, боловсрол
</a:t>
                    </a:r>
                    <a:r>
                      <a:rPr lang="mn-MN" dirty="0" smtClean="0"/>
                      <a:t>17.8%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Боловсруулах үйлдвэрлэл</c:v>
                </c:pt>
                <c:pt idx="1">
                  <c:v>Худалдаа</c:v>
                </c:pt>
                <c:pt idx="2">
                  <c:v>Зочид буудал, зоогийн газар</c:v>
                </c:pt>
                <c:pt idx="3">
                  <c:v>Бусад</c:v>
                </c:pt>
                <c:pt idx="4">
                  <c:v>Эрүүл мэнд, боловсрол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464</c:v>
                </c:pt>
                <c:pt idx="1">
                  <c:v>320</c:v>
                </c:pt>
                <c:pt idx="2">
                  <c:v>122</c:v>
                </c:pt>
                <c:pt idx="3">
                  <c:v>939</c:v>
                </c:pt>
                <c:pt idx="4">
                  <c:v>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/>
              <a:t>Урьдчилан сэргийлэх үзлэгийн нийт үзлэгт эзлэх хувь</a:t>
            </a:r>
            <a:endParaRPr lang="en-US"/>
          </a:p>
        </c:rich>
      </c:tx>
      <c:layout>
        <c:manualLayout>
          <c:xMode val="edge"/>
          <c:yMode val="edge"/>
          <c:x val="0.14797652980504866"/>
          <c:y val="9.6424254572180026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0.15402748584966874"/>
                  <c:y val="-2.90381092029542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155197728422532E-2"/>
                  <c:y val="6.9691462087090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 formatCode="General">
                  <c:v>41.1</c:v>
                </c:pt>
                <c:pt idx="1">
                  <c:v>35.799999999999997</c:v>
                </c:pt>
                <c:pt idx="2">
                  <c:v>38.200000000000003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2240"/>
        <c:axId val="13563776"/>
      </c:lineChart>
      <c:catAx>
        <c:axId val="1356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13563776"/>
        <c:crosses val="autoZero"/>
        <c:auto val="1"/>
        <c:lblAlgn val="ctr"/>
        <c:lblOffset val="100"/>
        <c:noMultiLvlLbl val="0"/>
      </c:catAx>
      <c:valAx>
        <c:axId val="13563776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13562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 dirty="0"/>
              <a:t>ГЭМТ ХЭРГИЙН ГАРАЛТ, </a:t>
            </a:r>
            <a:r>
              <a:rPr lang="mn-MN" b="0" i="1" dirty="0"/>
              <a:t>тоо</a:t>
            </a:r>
            <a:endParaRPr lang="en-US" b="0" i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448</c:v>
                </c:pt>
                <c:pt idx="1">
                  <c:v>717</c:v>
                </c:pt>
                <c:pt idx="2">
                  <c:v>670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3312000"/>
        <c:axId val="13313536"/>
      </c:barChart>
      <c:catAx>
        <c:axId val="1331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13313536"/>
        <c:crosses val="autoZero"/>
        <c:auto val="1"/>
        <c:lblAlgn val="ctr"/>
        <c:lblOffset val="100"/>
        <c:noMultiLvlLbl val="0"/>
      </c:catAx>
      <c:valAx>
        <c:axId val="133135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1331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 dirty="0" smtClean="0"/>
              <a:t>ХЭРГИЙН</a:t>
            </a:r>
            <a:r>
              <a:rPr lang="mn-MN" baseline="0" dirty="0" smtClean="0"/>
              <a:t> ӨНГӨ</a:t>
            </a:r>
            <a:r>
              <a:rPr lang="mn-MN" dirty="0" smtClean="0"/>
              <a:t>, </a:t>
            </a:r>
            <a:r>
              <a:rPr lang="mn-MN" dirty="0"/>
              <a:t>бүтцээр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482692021987819"/>
          <c:y val="0.30260256215086162"/>
          <c:w val="0.73663546773634425"/>
          <c:h val="0.657313371761986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Хэргийн өнгө, бүтцээр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-6.2473381865002725E-3"/>
                  <c:y val="-5.1065596426661024E-2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Хүний </a:t>
                    </a:r>
                    <a:r>
                      <a:rPr lang="mn-MN" dirty="0"/>
                      <a:t>эрүүл мэндийн </a:t>
                    </a:r>
                    <a:r>
                      <a:rPr lang="mn-MN" dirty="0" smtClean="0"/>
                      <a:t>халдаш-гүй </a:t>
                    </a:r>
                    <a:r>
                      <a:rPr lang="mn-MN" dirty="0"/>
                      <a:t>байдлын эсрэг
28.8%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521517357500123E-2"/>
                  <c:y val="-0.13317431008605241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Хулгай-лах</a:t>
                    </a:r>
                    <a:r>
                      <a:rPr lang="mn-MN" b="1" dirty="0">
                        <a:solidFill>
                          <a:schemeClr val="bg1"/>
                        </a:solidFill>
                      </a:rPr>
                      <a:t>
39.4%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n-MN" smtClean="0"/>
                      <a:t>Дээрэм-дэх</a:t>
                    </a:r>
                    <a:r>
                      <a:rPr lang="mn-MN"/>
                      <a:t>
3.7%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1320754716981136E-4"/>
                  <c:y val="-0.281993467467586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652750953300648"/>
                  <c:y val="-7.86365244258514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Хүний эрүүл мэндийн халдашгүй байдлын эсрэг</c:v>
                </c:pt>
                <c:pt idx="1">
                  <c:v>Хулгайлах</c:v>
                </c:pt>
                <c:pt idx="2">
                  <c:v>Дээрэмдэх</c:v>
                </c:pt>
                <c:pt idx="3">
                  <c:v>Залилах, хөрөнгө завших</c:v>
                </c:pt>
                <c:pt idx="4">
                  <c:v>Бусад хэрэг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193</c:v>
                </c:pt>
                <c:pt idx="1">
                  <c:v>264</c:v>
                </c:pt>
                <c:pt idx="2">
                  <c:v>25</c:v>
                </c:pt>
                <c:pt idx="3">
                  <c:v>73</c:v>
                </c:pt>
                <c:pt idx="4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/>
              <a:t>ТӨСВИЙН ОРЛОГО, ЗАРЛАГА</a:t>
            </a:r>
          </a:p>
          <a:p>
            <a:pPr>
              <a:defRPr lang="mn-MN"/>
            </a:pPr>
            <a:r>
              <a:rPr lang="en-US"/>
              <a:t>(</a:t>
            </a:r>
            <a:r>
              <a:rPr lang="mn-MN"/>
              <a:t>тэрбум төгрөг</a:t>
            </a:r>
            <a:r>
              <a:rPr lang="en-US"/>
              <a:t>)</a:t>
            </a:r>
          </a:p>
        </c:rich>
      </c:tx>
      <c:layout>
        <c:manualLayout>
          <c:xMode val="edge"/>
          <c:yMode val="edge"/>
          <c:x val="0.11062100727975155"/>
          <c:y val="2.083333333333370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marker>
            <c:spPr>
              <a:ln w="19050"/>
            </c:spPr>
          </c:marker>
          <c:dLbls>
            <c:dLbl>
              <c:idx val="0"/>
              <c:layout>
                <c:manualLayout>
                  <c:x val="-0.13831039545684506"/>
                  <c:y val="1.2856567276290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585451964116523E-2"/>
                  <c:y val="-6.106869456238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860508471387965E-2"/>
                  <c:y val="-6.106869456238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67.3</c:v>
                </c:pt>
                <c:pt idx="1">
                  <c:v>64.7</c:v>
                </c:pt>
                <c:pt idx="2">
                  <c:v>75.2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dLbl>
              <c:idx val="0"/>
              <c:layout>
                <c:manualLayout>
                  <c:x val="-0.13831039545684506"/>
                  <c:y val="-4.821212728609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724943492728555E-2"/>
                  <c:y val="5.4640410924235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0.0</c:formatCode>
                <c:ptCount val="3"/>
                <c:pt idx="0">
                  <c:v>76.900000000000006</c:v>
                </c:pt>
                <c:pt idx="1">
                  <c:v>62.2</c:v>
                </c:pt>
                <c:pt idx="2">
                  <c:v>68.7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92608"/>
        <c:axId val="13494144"/>
      </c:lineChart>
      <c:catAx>
        <c:axId val="1349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13494144"/>
        <c:crosses val="autoZero"/>
        <c:auto val="1"/>
        <c:lblAlgn val="ctr"/>
        <c:lblOffset val="100"/>
        <c:noMultiLvlLbl val="0"/>
      </c:catAx>
      <c:valAx>
        <c:axId val="134941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13492608"/>
        <c:crosses val="autoZero"/>
        <c:crossBetween val="between"/>
        <c:majorUnit val="10"/>
        <c:minorUnit val="5"/>
      </c:valAx>
    </c:plotArea>
    <c:legend>
      <c:legendPos val="b"/>
      <c:layout/>
      <c:overlay val="0"/>
      <c:txPr>
        <a:bodyPr/>
        <a:lstStyle/>
        <a:p>
          <a:pPr>
            <a:defRPr lang="mn-M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25027076076457"/>
          <c:y val="0.17178069530745418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4"/>
          <c:dPt>
            <c:idx val="5"/>
            <c:bubble3D val="0"/>
            <c:explosion val="3"/>
          </c:dPt>
          <c:dLbls>
            <c:dLbl>
              <c:idx val="0"/>
              <c:layout>
                <c:manualLayout>
                  <c:x val="-1.3724907063197025E-2"/>
                  <c:y val="-0.196895037769962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881801949477505E-3"/>
                  <c:y val="-9.8529644004689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833995843456371E-2"/>
                  <c:y val="4.39044180024336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5043409536633201E-2"/>
                  <c:y val="-0.128309047581446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3076884348564236"/>
                  <c:y val="-0.154013830426939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1778415244562831E-2"/>
                  <c:y val="1.6070709095363334E-2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Ангилаг-даагүй </a:t>
                    </a:r>
                    <a:r>
                      <a:rPr lang="mn-MN" dirty="0"/>
                      <a:t>бусад зардал
14.9%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Нийтийн ерөнхий үйлчилгээ</c:v>
                </c:pt>
                <c:pt idx="1">
                  <c:v>Боловсрол, соёл урлаг</c:v>
                </c:pt>
                <c:pt idx="2">
                  <c:v>Эрүүл мэнд, амралт, спорт</c:v>
                </c:pt>
                <c:pt idx="3">
                  <c:v>Нийгмийн даатгал, нийгмийн халамж</c:v>
                </c:pt>
                <c:pt idx="4">
                  <c:v>Эдийн засгийн бусад</c:v>
                </c:pt>
                <c:pt idx="5">
                  <c:v>Ангилагдаагүй бусад зардал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22899.7</c:v>
                </c:pt>
                <c:pt idx="1">
                  <c:v>23129</c:v>
                </c:pt>
                <c:pt idx="2" formatCode="0.0">
                  <c:v>1425.9</c:v>
                </c:pt>
                <c:pt idx="3">
                  <c:v>10511.5</c:v>
                </c:pt>
                <c:pt idx="4">
                  <c:v>436.1</c:v>
                </c:pt>
                <c:pt idx="5">
                  <c:v>10263.200000000001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4250978061704"/>
          <c:y val="3.7115136360267094E-2"/>
          <c:w val="0.78205145347397675"/>
          <c:h val="0.873167456747050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/>
          </c:dPt>
          <c:dLbls>
            <c:dLbl>
              <c:idx val="0"/>
              <c:layout>
                <c:manualLayout>
                  <c:x val="-1.5723270440251583E-2"/>
                  <c:y val="1.349641322191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44654088050361E-3"/>
                  <c:y val="3.3741033054788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3396226415094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339622641509448E-3"/>
                  <c:y val="6.748206610957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mn-MN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0.0</c:formatCode>
                <c:ptCount val="3"/>
                <c:pt idx="0">
                  <c:v>77.099999999999994</c:v>
                </c:pt>
                <c:pt idx="1">
                  <c:v>72.8</c:v>
                </c:pt>
                <c:pt idx="2">
                  <c:v>94.1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49120"/>
        <c:axId val="15750656"/>
      </c:barChart>
      <c:catAx>
        <c:axId val="15749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15750656"/>
        <c:crosses val="autoZero"/>
        <c:auto val="1"/>
        <c:lblAlgn val="ctr"/>
        <c:lblOffset val="100"/>
        <c:noMultiLvlLbl val="0"/>
      </c:catAx>
      <c:valAx>
        <c:axId val="15750656"/>
        <c:scaling>
          <c:orientation val="minMax"/>
          <c:max val="100"/>
          <c:min val="2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1574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0068039413376"/>
          <c:y val="0.13321099347858217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0.14880195657361012"/>
                  <c:y val="8.1699346405228761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2134096874254355"/>
                  <c:y val="-1.163244300344809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mn-MN"/>
                      <a:t>Барилгын </a:t>
                    </a:r>
                    <a:r>
                      <a:rPr lang="mn-MN" smtClean="0"/>
                      <a:t>материа-лын </a:t>
                    </a:r>
                    <a:r>
                      <a:rPr lang="mn-MN"/>
                      <a:t>дэлгүүр
0.3%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8560248150799326E-2"/>
                  <c:y val="-0.1078431372549018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1026521116678598"/>
                  <c:y val="6.9831454891667949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Шатахуун борлуу-лалт</a:t>
                    </a:r>
                    <a:r>
                      <a:rPr lang="mn-MN" b="1" dirty="0">
                        <a:solidFill>
                          <a:schemeClr val="bg1"/>
                        </a:solidFill>
                      </a:rPr>
                      <a:t>
33.6%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5345287520878074"/>
                  <c:y val="8.1705064644697206E-4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Эм </a:t>
                    </a:r>
                    <a:r>
                      <a:rPr lang="mn-MN" dirty="0" smtClean="0"/>
                      <a:t>борлуу-лалт</a:t>
                    </a:r>
                    <a:r>
                      <a:rPr lang="mn-MN" dirty="0"/>
                      <a:t>
3.9%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0625149129086686E-3"/>
                  <c:y val="-2.40366481967531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Барааны дэлгүүр</c:v>
                </c:pt>
                <c:pt idx="1">
                  <c:v>Хүнсний дэлгүүр</c:v>
                </c:pt>
                <c:pt idx="2">
                  <c:v>Барилгын материалын дэлгүүр</c:v>
                </c:pt>
                <c:pt idx="3">
                  <c:v>Зоогийн газар</c:v>
                </c:pt>
                <c:pt idx="4">
                  <c:v>Шатахуун борлуулалт</c:v>
                </c:pt>
                <c:pt idx="5">
                  <c:v>Эм борлуулалт</c:v>
                </c:pt>
                <c:pt idx="6">
                  <c:v>Бусад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7270</c:v>
                </c:pt>
                <c:pt idx="1">
                  <c:v>34889.300000000003</c:v>
                </c:pt>
                <c:pt idx="2">
                  <c:v>327.39999999999998</c:v>
                </c:pt>
                <c:pt idx="3">
                  <c:v>15635.8</c:v>
                </c:pt>
                <c:pt idx="4">
                  <c:v>31559.9</c:v>
                </c:pt>
                <c:pt idx="5">
                  <c:v>3667</c:v>
                </c:pt>
                <c:pt idx="6" formatCode="0.0">
                  <c:v>758.1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27A60540-6016-4A37-8B12-0A54C1D149B1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F4284A2C-DAE7-49D1-BA86-0686375BF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5134DF44-8ECE-4345-B078-16902D7AF4DA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2" y="4839261"/>
            <a:ext cx="5564822" cy="4584225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70641622-F230-4AD4-AF53-8EC46E84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C7BF-8079-4652-B1F0-82692C107EDA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7772400" cy="2057400"/>
          </a:xfrm>
        </p:spPr>
        <p:txBody>
          <a:bodyPr/>
          <a:lstStyle/>
          <a:p>
            <a:r>
              <a:rPr lang="mn-MN" sz="3200" dirty="0" smtClean="0"/>
              <a:t>ОРХОН </a:t>
            </a:r>
            <a:r>
              <a:rPr lang="en-US" sz="3200" dirty="0" smtClean="0"/>
              <a:t> </a:t>
            </a:r>
            <a:r>
              <a:rPr lang="mn-MN" sz="3200" dirty="0" smtClean="0"/>
              <a:t>АЙМГИЙН СТАТИСТИКИЙН ХЭЛТЭС</a:t>
            </a:r>
            <a:r>
              <a:rPr lang="mn-MN" dirty="0" smtClean="0"/>
              <a:t/>
            </a:r>
            <a:br>
              <a:rPr lang="mn-MN" dirty="0" smtClean="0"/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ХЭВЛЭЛИЙН </a:t>
            </a:r>
            <a:b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 ХУРАЛ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685800"/>
            <a:ext cx="2677711" cy="2590800"/>
          </a:xfrm>
          <a:prstGeom prst="rect">
            <a:avLst/>
          </a:prstGeom>
        </p:spPr>
      </p:pic>
    </p:spTree>
  </p:cSld>
  <p:clrMapOvr>
    <a:masterClrMapping/>
  </p:clrMapOvr>
  <p:transition advTm="20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62000" y="533400"/>
            <a:ext cx="83820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ГАЗАР ТАРИАЛАН</a:t>
            </a:r>
            <a:endParaRPr lang="mn-MN" sz="2000" b="1" dirty="0">
              <a:solidFill>
                <a:prstClr val="whit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990600"/>
            <a:ext cx="8077200" cy="457200"/>
          </a:xfrm>
        </p:spPr>
        <p:txBody>
          <a:bodyPr/>
          <a:lstStyle/>
          <a:p>
            <a:pPr algn="ctr"/>
            <a:r>
              <a:rPr lang="mn-MN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ХУРААСАН УРГАЦ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8615374"/>
              </p:ext>
            </p:extLst>
          </p:nvPr>
        </p:nvGraphicFramePr>
        <p:xfrm>
          <a:off x="762000" y="1687512"/>
          <a:ext cx="8229600" cy="48267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53775"/>
                <a:gridCol w="2097841"/>
                <a:gridCol w="1330036"/>
                <a:gridCol w="1330036"/>
                <a:gridCol w="1417912"/>
              </a:tblGrid>
              <a:tr h="696686">
                <a:tc>
                  <a:txBody>
                    <a:bodyPr/>
                    <a:lstStyle/>
                    <a:p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Төрөл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6686">
                <a:tc rowSpan="3"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Авсан</a:t>
                      </a:r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 ургац, </a:t>
                      </a:r>
                      <a:r>
                        <a:rPr lang="mn-MN" sz="1800" i="1" baseline="0" dirty="0" smtClean="0"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  <a:endParaRPr lang="mn-MN" sz="18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Үр тариа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10710.2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6195.6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10382.6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6686">
                <a:tc vMerge="1">
                  <a:txBody>
                    <a:bodyPr/>
                    <a:lstStyle/>
                    <a:p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Төмс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3874.4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3005.5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4243.6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6611">
                <a:tc vMerge="1">
                  <a:txBody>
                    <a:bodyPr/>
                    <a:lstStyle/>
                    <a:p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Хүнсний ногоо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4068.4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2779.1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3721.7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6686">
                <a:tc rowSpan="3">
                  <a:txBody>
                    <a:bodyPr/>
                    <a:lstStyle/>
                    <a:p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1 га-ийн ургац, </a:t>
                      </a:r>
                      <a:r>
                        <a:rPr lang="mn-MN" sz="1800" i="1" dirty="0" smtClean="0">
                          <a:latin typeface="Arial" pitchFamily="34" charset="0"/>
                          <a:cs typeface="Arial" pitchFamily="34" charset="0"/>
                        </a:rPr>
                        <a:t>цн</a:t>
                      </a:r>
                      <a:endParaRPr lang="mn-MN" sz="18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Үр тариа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31.2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15.2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32.8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6686">
                <a:tc vMerge="1">
                  <a:txBody>
                    <a:bodyPr/>
                    <a:lstStyle/>
                    <a:p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Төмс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108.2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85.0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121.2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6686">
                <a:tc vMerge="1">
                  <a:txBody>
                    <a:bodyPr/>
                    <a:lstStyle/>
                    <a:p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Хүнсний ногоо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120.2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111.6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117.6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402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62000" y="525463"/>
            <a:ext cx="83820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36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6800" y="617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Үйлдвэрлэлт                   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Борлуулалт</a:t>
            </a:r>
            <a:r>
              <a:rPr lang="mn-MN" dirty="0" smtClean="0"/>
              <a:t>  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" y="6248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62484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3143955"/>
              </p:ext>
            </p:extLst>
          </p:nvPr>
        </p:nvGraphicFramePr>
        <p:xfrm>
          <a:off x="762000" y="2209800"/>
          <a:ext cx="3886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14427235"/>
              </p:ext>
            </p:extLst>
          </p:nvPr>
        </p:nvGraphicFramePr>
        <p:xfrm>
          <a:off x="4876800" y="2209800"/>
          <a:ext cx="4191000" cy="433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1018097"/>
              </p:ext>
            </p:extLst>
          </p:nvPr>
        </p:nvGraphicFramePr>
        <p:xfrm>
          <a:off x="762000" y="19050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24000"/>
            <a:ext cx="4267200" cy="639762"/>
          </a:xfrm>
        </p:spPr>
        <p:txBody>
          <a:bodyPr/>
          <a:lstStyle/>
          <a:p>
            <a:pPr algn="r"/>
            <a:r>
              <a:rPr lang="en-US" sz="1400" b="0" i="1" u="sng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төгрөгөөр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12499461"/>
              </p:ext>
            </p:extLst>
          </p:nvPr>
        </p:nvGraphicFramePr>
        <p:xfrm>
          <a:off x="4876801" y="2209800"/>
          <a:ext cx="4191000" cy="3093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8294"/>
                <a:gridCol w="790133"/>
                <a:gridCol w="790133"/>
                <a:gridCol w="872440"/>
              </a:tblGrid>
              <a:tr h="590550">
                <a:tc>
                  <a:txBody>
                    <a:bodyPr/>
                    <a:lstStyle/>
                    <a:p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Объектийн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 тоо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Барилга угсралт, их засварын ажил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38.5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36.7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55.2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Үүнээс: их засварын ажил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10.3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15.2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15.0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Бүгдээс: орон нутгийн төсвөөр хийгдсэн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19.6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itchFamily="34" charset="0"/>
                          <a:cs typeface="Arial" pitchFamily="34" charset="0"/>
                        </a:rPr>
                        <a:t>12.5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3820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БАРИЛГА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9600"/>
            <a:ext cx="4267200" cy="60819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B439-EFF1-45CD-91B9-0CC13079AF2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7600" y="2487613"/>
            <a:ext cx="723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АНХААРАЛ </a:t>
            </a:r>
            <a:r>
              <a:rPr lang="mn-MN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ХАНДУУЛСАНД БАЯРЛАЛАА</a:t>
            </a: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r="80417"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8153400" cy="205740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АЙМГИЙН ЭДИЙН ЗАСАГ, НИЙГМИЙН ХӨГЖЛИЙН </a:t>
            </a:r>
            <a:r>
              <a:rPr lang="mn-M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ОНЫ эхний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сарын ДҮНГИЙН ТАНИЛЦУУЛГА</a:t>
            </a:r>
            <a:endParaRPr lang="en-US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85800"/>
            <a:ext cx="2677711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914400"/>
            <a:ext cx="4114800" cy="5943600"/>
          </a:xfrm>
        </p:spPr>
        <p:txBody>
          <a:bodyPr/>
          <a:lstStyle/>
          <a:p>
            <a:pPr>
              <a:buNone/>
            </a:pPr>
            <a:r>
              <a:rPr lang="mn-MN" sz="1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Эерэг үзүүлэлт: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Төсвийн орлого -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16.3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нэмэгдсэн.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үйлдвэрлэлт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9.0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борлуулалт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7.1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Барилга угсралт их засварын ажил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50.3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нэмэгдсэн.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 тээврийн орлого -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6.9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Холбооны салбарын нийт орлого-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11.7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нэмэгдсэн.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Худалдааны бараа гүйлгээ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29.3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өссөн.</a:t>
            </a: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Нийтийн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ахуйн орлого –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4.1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% өссөн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Нийгмийн даатгалын сангийн орлого -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14.2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нэмэгдсэн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 бий болсон ажлын байр- </a:t>
            </a: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17.0</a:t>
            </a: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нэмэгдсэн. 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None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/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914400"/>
            <a:ext cx="4114800" cy="814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амын эрүүл мэндийн үзлэг – 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2.2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нэмэгдсэн</a:t>
            </a:r>
            <a:endParaRPr lang="en-US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Урьдчилан сэргийлэх үзлэг – 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8.9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Төрөлт – 1.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промилээр нэмэгдсэн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mn-MN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хэргийн гаралт– 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6.6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буурсан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хэрэгт холбогдогч – 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18.9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буурсан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хэргийн илрүүлэлтийн хувь – </a:t>
            </a:r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12.4</a:t>
            </a:r>
            <a:r>
              <a:rPr lang="mn-MN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пунктээр нэмэгдсэн.</a:t>
            </a:r>
          </a:p>
          <a:p>
            <a:pPr>
              <a:buNone/>
            </a:pPr>
            <a:endParaRPr lang="en-US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Сөрөг үзүүлэлт:</a:t>
            </a:r>
          </a:p>
          <a:p>
            <a:pPr>
              <a:buNone/>
            </a:pPr>
            <a:endParaRPr lang="mn-MN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 баралт – 0.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промилээр нэмэгдсэн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Нялхсын </a:t>
            </a: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эндэгдэл –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2.7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промилээр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нэмэгдсэн.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Халдварт өвчний гаралт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22.9 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продицимилээр  нэмэгдсэн.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Ахуйн үйлчилгээний орлого-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19.2</a:t>
            </a:r>
            <a:r>
              <a:rPr lang="mn-MN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</a:p>
          <a:p>
            <a:pPr marL="0" lvl="1"/>
            <a:endParaRPr lang="mn-MN" sz="160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mn-MN" sz="14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mn-MN" sz="16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53000" y="910888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2532"/>
            <a:ext cx="83820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АЙМГИЙН ЭДИЙН ЗАСАГ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НИЙГМИЙН ХӨГЖЛИЙН ДҮН</a:t>
            </a:r>
            <a:endParaRPr lang="mn-MN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83820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АЖЛЫН БАЙР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5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8758182"/>
              </p:ext>
            </p:extLst>
          </p:nvPr>
        </p:nvGraphicFramePr>
        <p:xfrm>
          <a:off x="83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4092854"/>
              </p:ext>
            </p:extLst>
          </p:nvPr>
        </p:nvGraphicFramePr>
        <p:xfrm>
          <a:off x="4876800" y="1676400"/>
          <a:ext cx="426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33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62000" y="525463"/>
            <a:ext cx="83820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ЭРҮҮЛ МЭНД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 flipH="1">
            <a:off x="4743450" y="1524000"/>
            <a:ext cx="19050" cy="4724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876800" y="15240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ХАЛДВАРТ ӨВЧНИЙ ГАРАЛТ</a:t>
            </a:r>
          </a:p>
          <a:p>
            <a:pPr algn="ctr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продицимиль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66053308"/>
              </p:ext>
            </p:extLst>
          </p:nvPr>
        </p:nvGraphicFramePr>
        <p:xfrm>
          <a:off x="4876800" y="2438400"/>
          <a:ext cx="4114800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7293"/>
                <a:gridCol w="781934"/>
                <a:gridCol w="781934"/>
                <a:gridCol w="893639"/>
              </a:tblGrid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Халдварт өвчний гаралт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продицимиль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134.8</a:t>
                      </a:r>
                      <a:endParaRPr lang="mn-M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54.4</a:t>
                      </a:r>
                      <a:endParaRPr lang="mn-M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itchFamily="34" charset="0"/>
                          <a:cs typeface="Arial" pitchFamily="34" charset="0"/>
                        </a:rPr>
                        <a:t>77.2</a:t>
                      </a:r>
                      <a:endParaRPr lang="mn-M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1714852"/>
              </p:ext>
            </p:extLst>
          </p:nvPr>
        </p:nvGraphicFramePr>
        <p:xfrm>
          <a:off x="762000" y="1752600"/>
          <a:ext cx="3963988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8167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62000" y="525463"/>
            <a:ext cx="83820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 ЗӨРЧИЛ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1066800"/>
            <a:ext cx="0" cy="5257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89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2595349"/>
              </p:ext>
            </p:extLst>
          </p:nvPr>
        </p:nvGraphicFramePr>
        <p:xfrm>
          <a:off x="685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9192578"/>
              </p:ext>
            </p:extLst>
          </p:nvPr>
        </p:nvGraphicFramePr>
        <p:xfrm>
          <a:off x="4959927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7804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620000" cy="762000"/>
          </a:xfrm>
        </p:spPr>
        <p:txBody>
          <a:bodyPr/>
          <a:lstStyle/>
          <a:p>
            <a:r>
              <a:rPr lang="mn-MN" sz="2400" dirty="0" smtClean="0">
                <a:latin typeface="Arial" pitchFamily="34" charset="0"/>
                <a:cs typeface="Arial" pitchFamily="34" charset="0"/>
              </a:rPr>
              <a:t>Орон нутгийн төсвийн гүйцэтгэл,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сая төгрөг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6588579"/>
              </p:ext>
            </p:extLst>
          </p:nvPr>
        </p:nvGraphicFramePr>
        <p:xfrm>
          <a:off x="762001" y="1600200"/>
          <a:ext cx="3886199" cy="415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653"/>
                <a:gridCol w="872412"/>
                <a:gridCol w="951722"/>
                <a:gridCol w="872412"/>
              </a:tblGrid>
              <a:tr h="102870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Төлөв-лөгөө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Нийт орлого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67157.6</a:t>
                      </a:r>
                    </a:p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75222.3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112.0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Татварын орлого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35077.0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41280.2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117.7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Татварын бус орлого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32080.6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33942.1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105.8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1674526"/>
              </p:ext>
            </p:extLst>
          </p:nvPr>
        </p:nvGraphicFramePr>
        <p:xfrm>
          <a:off x="4724401" y="1600200"/>
          <a:ext cx="4190999" cy="415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881945"/>
                <a:gridCol w="931333"/>
                <a:gridCol w="853722"/>
              </a:tblGrid>
              <a:tr h="985259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Төлөв-лөгөө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79995"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05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Нийт зарлага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79399.3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68665.4</a:t>
                      </a:r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86.5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7651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Цалин хөлс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21892.2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21627.4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98.8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79995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Бараа үйлчилгээний зардал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15608.4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13913.1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89.1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92480" y="556601"/>
            <a:ext cx="83820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5618210"/>
              </p:ext>
            </p:extLst>
          </p:nvPr>
        </p:nvGraphicFramePr>
        <p:xfrm>
          <a:off x="685800" y="17526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0855" y="1045886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800600" y="1676400"/>
            <a:ext cx="0" cy="4876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16764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ТӨСВИЙН ЗАРЛАГА, </a:t>
            </a:r>
            <a:r>
              <a:rPr lang="mn-MN" sz="1400" i="1" dirty="0" smtClean="0">
                <a:latin typeface="Arial" pitchFamily="34" charset="0"/>
                <a:cs typeface="Arial" pitchFamily="34" charset="0"/>
              </a:rPr>
              <a:t>салбараар, хувь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3355099"/>
              </p:ext>
            </p:extLst>
          </p:nvPr>
        </p:nvGraphicFramePr>
        <p:xfrm>
          <a:off x="4805819" y="2139156"/>
          <a:ext cx="42703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62000" y="525463"/>
            <a:ext cx="83820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ДОТООД ХУДАЛДАА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ХУДАЛДАА, НИЙТИЙН ХООЛНЫ БАРАА ГҮЙЛГЭЭ, 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800600" y="1524000"/>
            <a:ext cx="1588" cy="5029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D:\uuganaa\blu_negtgel\Information icon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3400" cy="533400"/>
          </a:xfrm>
          <a:prstGeom prst="rect">
            <a:avLst/>
          </a:prstGeom>
          <a:noFill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5746121"/>
              </p:ext>
            </p:extLst>
          </p:nvPr>
        </p:nvGraphicFramePr>
        <p:xfrm>
          <a:off x="685800" y="2362199"/>
          <a:ext cx="40386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4876800" y="13716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ХУДАЛДАА, НИЙТИЙН ХООЛНЫ БАРАА ГҮЙЛГЭЭ, 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55820113"/>
              </p:ext>
            </p:extLst>
          </p:nvPr>
        </p:nvGraphicFramePr>
        <p:xfrm>
          <a:off x="4876800" y="2133600"/>
          <a:ext cx="419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2014.02sar</Template>
  <TotalTime>6965</TotalTime>
  <Words>537</Words>
  <Application>Microsoft Office PowerPoint</Application>
  <PresentationFormat>On-screen Show (4:3)</PresentationFormat>
  <Paragraphs>293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dem1</vt:lpstr>
      <vt:lpstr>ОРХОН  АЙМГИЙН СТАТИСТИКИЙН ХЭЛТЭС ХЭВЛЭЛИЙН  БАГА ХУРАЛ</vt:lpstr>
      <vt:lpstr>АЙМГИЙН ЭДИЙН ЗАСАГ, НИЙГМИЙН ХӨГЖЛИЙН 2018 ОНЫ эхний 10 сарын ДҮНГИЙН ТАНИЛЦУУЛГА</vt:lpstr>
      <vt:lpstr>АЙМГИЙН ЭДИЙН ЗАСАГ, НИЙГМИЙН ХӨГЖЛИЙН ДҮН</vt:lpstr>
      <vt:lpstr>АЖЛЫН БАЙР</vt:lpstr>
      <vt:lpstr>PowerPoint Presentation</vt:lpstr>
      <vt:lpstr>PowerPoint Presentation</vt:lpstr>
      <vt:lpstr>Орон нутгийн төсвийн гүйцэтгэл, сая төгрөг</vt:lpstr>
      <vt:lpstr>САНХҮҮГИЙН ОРЧИН</vt:lpstr>
      <vt:lpstr>PowerPoint Presentation</vt:lpstr>
      <vt:lpstr>PowerPoint Presentation</vt:lpstr>
      <vt:lpstr>PowerPoint Presentation</vt:lpstr>
      <vt:lpstr>БАРИЛГА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ОРХОН АЙМГИЙН СТАТИСТИКИЙН ХЭЛТЭС ХЭВЛЭЛИЙН  БАГА ХУРАЛ</dc:title>
  <dc:creator>Lhagva-Ochir</dc:creator>
  <cp:lastModifiedBy>Purevmaa</cp:lastModifiedBy>
  <cp:revision>1275</cp:revision>
  <dcterms:created xsi:type="dcterms:W3CDTF">2014-04-10T10:08:15Z</dcterms:created>
  <dcterms:modified xsi:type="dcterms:W3CDTF">2018-11-07T01:03:09Z</dcterms:modified>
</cp:coreProperties>
</file>