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379" r:id="rId4"/>
    <p:sldId id="396" r:id="rId5"/>
    <p:sldId id="397" r:id="rId6"/>
    <p:sldId id="398" r:id="rId7"/>
    <p:sldId id="380" r:id="rId8"/>
    <p:sldId id="279" r:id="rId9"/>
    <p:sldId id="373" r:id="rId10"/>
    <p:sldId id="362" r:id="rId11"/>
    <p:sldId id="389" r:id="rId12"/>
    <p:sldId id="377" r:id="rId13"/>
    <p:sldId id="351" r:id="rId14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7" autoAdjust="0"/>
    <p:restoredTop sz="94660"/>
  </p:normalViewPr>
  <p:slideViewPr>
    <p:cSldViewPr>
      <p:cViewPr varScale="1">
        <p:scale>
          <a:sx n="106" d="100"/>
          <a:sy n="106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/>
              <a:t>НИЙТ БИЙ БОЛСОН АЖЛЫН БАЙР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2649</c:v>
                </c:pt>
                <c:pt idx="1">
                  <c:v>1970</c:v>
                </c:pt>
                <c:pt idx="2">
                  <c:v>2433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360352"/>
        <c:axId val="293360744"/>
      </c:barChart>
      <c:catAx>
        <c:axId val="293360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293360744"/>
        <c:crosses val="autoZero"/>
        <c:auto val="1"/>
        <c:lblAlgn val="ctr"/>
        <c:lblOffset val="100"/>
        <c:noMultiLvlLbl val="0"/>
      </c:catAx>
      <c:valAx>
        <c:axId val="2933607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9336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dLbls>
            <c:dLbl>
              <c:idx val="0"/>
              <c:layout>
                <c:manualLayout>
                  <c:x val="-9.1503267973856245E-2"/>
                  <c:y val="5.785455274330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947712418300679E-2"/>
                  <c:y val="5.464041092423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483660130719011E-2"/>
                  <c:y val="5.464041092423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1210.9000000000001</c:v>
                </c:pt>
                <c:pt idx="1">
                  <c:v>1848.2</c:v>
                </c:pt>
                <c:pt idx="2">
                  <c:v>1984.8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0.16013071895424832"/>
                  <c:y val="-5.1426269105162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457516339869286"/>
                  <c:y val="-5.142626910516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039215686273346E-3"/>
                  <c:y val="-3.535556000979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 formatCode="General">
                  <c:v>1293.4000000000001</c:v>
                </c:pt>
                <c:pt idx="1">
                  <c:v>2002.5</c:v>
                </c:pt>
                <c:pt idx="2" formatCode="General">
                  <c:v>2113.6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999488"/>
        <c:axId val="291999880"/>
      </c:lineChart>
      <c:catAx>
        <c:axId val="29199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999880"/>
        <c:crosses val="autoZero"/>
        <c:auto val="1"/>
        <c:lblAlgn val="ctr"/>
        <c:lblOffset val="100"/>
        <c:noMultiLvlLbl val="0"/>
      </c:catAx>
      <c:valAx>
        <c:axId val="291999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199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36435218324981"/>
          <c:y val="0.20696294230575671"/>
          <c:w val="0.74991911238367936"/>
          <c:h val="0.725555274426026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explosion val="2"/>
          <c:dLbls>
            <c:dLbl>
              <c:idx val="0"/>
              <c:layout>
                <c:manualLayout>
                  <c:x val="-0.14226354092102117"/>
                  <c:y val="-0.15832373747960399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mn-MN" b="1" dirty="0">
                        <a:solidFill>
                          <a:schemeClr val="bg1"/>
                        </a:solidFill>
                      </a:rPr>
                      <a:t>Уул уурхай, олборлох </a:t>
                    </a: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үйлдвэрлэл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93.3%</a:t>
                    </a:r>
                    <a:endParaRPr lang="mn-MN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01527081842036"/>
                      <c:h val="0.210594976789884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644619422572177"/>
                  <c:y val="-1.905715773736694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mn-MN" dirty="0" smtClean="0"/>
                      <a:t>Боловсруулах </a:t>
                    </a:r>
                    <a:r>
                      <a:rPr lang="mn-MN" dirty="0" smtClean="0"/>
                      <a:t>үйлдвэрлэл</a:t>
                    </a:r>
                    <a:r>
                      <a:rPr lang="mn-MN" dirty="0"/>
                      <a:t>
</a:t>
                    </a:r>
                    <a:r>
                      <a:rPr lang="mn-MN" dirty="0" smtClean="0"/>
                      <a:t>5.2%</a:t>
                    </a:r>
                    <a:endParaRPr lang="mn-MN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50011930326891"/>
                      <c:h val="0.173052718866264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35909591982820327"/>
                  <c:y val="-2.1283172083236372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mn-MN" dirty="0" smtClean="0"/>
                      <a:t>Цахилгаан,</a:t>
                    </a:r>
                    <a:r>
                      <a:rPr lang="mn-MN" baseline="0" dirty="0" smtClean="0"/>
                      <a:t> </a:t>
                    </a:r>
                    <a:r>
                      <a:rPr lang="mn-MN" dirty="0" smtClean="0"/>
                      <a:t>дулаан </a:t>
                    </a:r>
                    <a:r>
                      <a:rPr lang="mn-MN" dirty="0"/>
                      <a:t>эрчим хүч </a:t>
                    </a:r>
                    <a:r>
                      <a:rPr lang="mn-MN" dirty="0" smtClean="0"/>
                      <a:t>үйлдвэрлэлт</a:t>
                    </a:r>
                    <a:r>
                      <a:rPr lang="mn-MN" dirty="0"/>
                      <a:t>
1.5%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59078978764012"/>
                      <c:h val="0.24577720874698619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Уул уурхай, олборлох үйлдвэрлэл</c:v>
                </c:pt>
                <c:pt idx="1">
                  <c:v>Боловсруулах үйлдвэрлэл</c:v>
                </c:pt>
                <c:pt idx="2">
                  <c:v>Цахилгаан,дулаан эрчим хүч үйлдвэрлэлт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1848459.8</c:v>
                </c:pt>
                <c:pt idx="1">
                  <c:v>104528.9</c:v>
                </c:pt>
                <c:pt idx="2">
                  <c:v>31843.5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mn-MN" sz="1400" dirty="0"/>
              <a:t>БАРИЛГА УГСРАЛТ, ИХ ЗАСВАР, </a:t>
            </a:r>
            <a:r>
              <a:rPr lang="mn-MN" sz="1400" b="0" i="1" dirty="0"/>
              <a:t>тэрбум төгрөгөөр</a:t>
            </a:r>
            <a:endParaRPr lang="en-US" sz="1400" b="0" i="1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46.9</c:v>
                </c:pt>
                <c:pt idx="1">
                  <c:v>37.700000000000003</c:v>
                </c:pt>
                <c:pt idx="2" formatCode="0.0">
                  <c:v>67.900000000000006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493992"/>
        <c:axId val="295494384"/>
      </c:barChart>
      <c:catAx>
        <c:axId val="295493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95494384"/>
        <c:crosses val="autoZero"/>
        <c:auto val="1"/>
        <c:lblAlgn val="ctr"/>
        <c:lblOffset val="100"/>
        <c:noMultiLvlLbl val="0"/>
      </c:catAx>
      <c:valAx>
        <c:axId val="2954943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5493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dirty="0"/>
              <a:t>НИЙТ БИЙ БОЛСОН АЖЛЫН БАЙР, </a:t>
            </a:r>
            <a:r>
              <a:rPr lang="mn-MN" b="0" i="1" dirty="0"/>
              <a:t>эдийн засгийн салбараар</a:t>
            </a:r>
            <a:endParaRPr lang="en-US" b="0" i="1" dirty="0"/>
          </a:p>
        </c:rich>
      </c:tx>
      <c:layout>
        <c:manualLayout>
          <c:xMode val="edge"/>
          <c:yMode val="edge"/>
          <c:x val="0.12672839506173059"/>
          <c:y val="1.68361959653669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28686691941284"/>
          <c:y val="0.31994042411365248"/>
          <c:w val="0.66740181782833496"/>
          <c:h val="0.606771420800397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2.2772192538432694E-2"/>
                  <c:y val="-3.1063825355163936E-2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Боловсруулах </a:t>
                    </a:r>
                    <a:r>
                      <a:rPr lang="mn-MN" dirty="0" smtClean="0"/>
                      <a:t>үйлдвэр-лэл</a:t>
                    </a:r>
                    <a:r>
                      <a:rPr lang="mn-MN" dirty="0"/>
                      <a:t>
</a:t>
                    </a:r>
                    <a:r>
                      <a:rPr lang="mn-MN" dirty="0" smtClean="0"/>
                      <a:t>20.7%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13043682039745E-2"/>
                  <c:y val="-0.216824980210806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127155980502437"/>
                  <c:y val="-1.25650960296629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94014810648667E-2"/>
                  <c:y val="2.8810565345998417E-2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Бусад
</a:t>
                    </a:r>
                    <a:r>
                      <a:rPr lang="mn-MN" dirty="0" smtClean="0"/>
                      <a:t>41.9%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748218972628418E-5"/>
                  <c:y val="-3.0217264508603091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Эрүүл </a:t>
                    </a:r>
                    <a:r>
                      <a:rPr lang="mn-MN" dirty="0"/>
                      <a:t>мэнд, боловсрол
</a:t>
                    </a:r>
                    <a:r>
                      <a:rPr lang="mn-MN" dirty="0" smtClean="0"/>
                      <a:t>17.8%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Боловсруулах үйлдвэрлэл</c:v>
                </c:pt>
                <c:pt idx="1">
                  <c:v>Худалдаа</c:v>
                </c:pt>
                <c:pt idx="2">
                  <c:v>Зочид буудал, зоогийн газар</c:v>
                </c:pt>
                <c:pt idx="3">
                  <c:v>Бусад</c:v>
                </c:pt>
                <c:pt idx="4">
                  <c:v>Эрүүл мэнд, боловсрол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514</c:v>
                </c:pt>
                <c:pt idx="1">
                  <c:v>338</c:v>
                </c:pt>
                <c:pt idx="2">
                  <c:v>129</c:v>
                </c:pt>
                <c:pt idx="3">
                  <c:v>1024</c:v>
                </c:pt>
                <c:pt idx="4">
                  <c:v>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/>
              <a:t>Урьдчилан сэргийлэх үзлэгийн нийт үзлэгт эзлэх хувь</a:t>
            </a:r>
            <a:endParaRPr lang="en-US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15402748584966874"/>
                  <c:y val="-2.9038109202954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155197728422532E-2"/>
                  <c:y val="6.9691462087090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 formatCode="General">
                  <c:v>40.299999999999997</c:v>
                </c:pt>
                <c:pt idx="1">
                  <c:v>37</c:v>
                </c:pt>
                <c:pt idx="2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361920"/>
        <c:axId val="293362312"/>
      </c:lineChart>
      <c:catAx>
        <c:axId val="2933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93362312"/>
        <c:crosses val="autoZero"/>
        <c:auto val="1"/>
        <c:lblAlgn val="ctr"/>
        <c:lblOffset val="100"/>
        <c:noMultiLvlLbl val="0"/>
      </c:catAx>
      <c:valAx>
        <c:axId val="293362312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9336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ГЭМТ ХЭРГИЙН ГАРАЛТ, </a:t>
            </a:r>
            <a:r>
              <a:rPr lang="mn-MN" b="0" i="1" dirty="0"/>
              <a:t>тоо</a:t>
            </a:r>
            <a:endParaRPr lang="en-US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497</c:v>
                </c:pt>
                <c:pt idx="1">
                  <c:v>811</c:v>
                </c:pt>
                <c:pt idx="2">
                  <c:v>734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294315320"/>
        <c:axId val="294315712"/>
      </c:barChart>
      <c:catAx>
        <c:axId val="29431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94315712"/>
        <c:crosses val="autoZero"/>
        <c:auto val="1"/>
        <c:lblAlgn val="ctr"/>
        <c:lblOffset val="100"/>
        <c:noMultiLvlLbl val="0"/>
      </c:catAx>
      <c:valAx>
        <c:axId val="2943157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94315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ХЭРГИЙН</a:t>
            </a:r>
            <a:r>
              <a:rPr lang="mn-MN" baseline="0" dirty="0" smtClean="0"/>
              <a:t> ӨНГӨ</a:t>
            </a:r>
            <a:r>
              <a:rPr lang="mn-MN" dirty="0" smtClean="0"/>
              <a:t>, </a:t>
            </a:r>
            <a:r>
              <a:rPr lang="mn-MN" dirty="0"/>
              <a:t>бүтцээр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482692021987819"/>
          <c:y val="0.30260256215086162"/>
          <c:w val="0.73663546773634425"/>
          <c:h val="0.65731337176198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Хэргийн өнгө, бүтцээр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6.2473381865002725E-3"/>
                  <c:y val="-5.1065596426661024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Хүний </a:t>
                    </a:r>
                    <a:r>
                      <a:rPr lang="mn-MN" dirty="0"/>
                      <a:t>эрүүл мэндийн </a:t>
                    </a:r>
                    <a:r>
                      <a:rPr lang="mn-MN" dirty="0" smtClean="0"/>
                      <a:t>халдаш-гүй </a:t>
                    </a:r>
                    <a:r>
                      <a:rPr lang="mn-MN" dirty="0"/>
                      <a:t>байдлын эсрэг
28.8%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521517357500123E-2"/>
                  <c:y val="-0.1331743100860524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Хулгай-лах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
39.4%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n-MN" smtClean="0"/>
                      <a:t>Дээрэм-дэх</a:t>
                    </a:r>
                    <a:r>
                      <a:rPr lang="mn-MN"/>
                      <a:t>
3.7%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320754716981136E-4"/>
                  <c:y val="-0.281993467467586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652750953300648"/>
                  <c:y val="-7.86365244258514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Хүний эрүүл мэндийн халдашгүй байдлын эсрэг</c:v>
                </c:pt>
                <c:pt idx="1">
                  <c:v>Хулгайлах</c:v>
                </c:pt>
                <c:pt idx="2">
                  <c:v>Дээрэмдэх</c:v>
                </c:pt>
                <c:pt idx="3">
                  <c:v>Залилах, хөрөнгө завших</c:v>
                </c:pt>
                <c:pt idx="4">
                  <c:v>Бусад хэрэг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208</c:v>
                </c:pt>
                <c:pt idx="1">
                  <c:v>278</c:v>
                </c:pt>
                <c:pt idx="2">
                  <c:v>25</c:v>
                </c:pt>
                <c:pt idx="3">
                  <c:v>88</c:v>
                </c:pt>
                <c:pt idx="4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/>
              <a:t>ТӨСВИЙН ОРЛОГО, ЗАРЛАГА</a:t>
            </a:r>
          </a:p>
          <a:p>
            <a:pPr>
              <a:defRPr lang="mn-MN"/>
            </a:pPr>
            <a:r>
              <a:rPr lang="en-US"/>
              <a:t>(</a:t>
            </a:r>
            <a:r>
              <a:rPr lang="mn-MN"/>
              <a:t>тэрбум төгрөг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0.11062100727975155"/>
          <c:y val="2.083333333333370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marker>
            <c:spPr>
              <a:ln w="19050"/>
            </c:spPr>
          </c:marker>
          <c:dLbls>
            <c:dLbl>
              <c:idx val="0"/>
              <c:layout>
                <c:manualLayout>
                  <c:x val="-0.13831039545684506"/>
                  <c:y val="1.2856567276290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585451964116523E-2"/>
                  <c:y val="-6.106869456238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860508471387965E-2"/>
                  <c:y val="-6.106869456238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72.8</c:v>
                </c:pt>
                <c:pt idx="1">
                  <c:v>73.099999999999994</c:v>
                </c:pt>
                <c:pt idx="2">
                  <c:v>82.6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0.13831039545684506"/>
                  <c:y val="-4.821212728609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724943492728555E-2"/>
                  <c:y val="5.4640410924235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84.4</c:v>
                </c:pt>
                <c:pt idx="1">
                  <c:v>72.7</c:v>
                </c:pt>
                <c:pt idx="2">
                  <c:v>78.900000000000006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316888"/>
        <c:axId val="294317280"/>
      </c:lineChart>
      <c:catAx>
        <c:axId val="29431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94317280"/>
        <c:crosses val="autoZero"/>
        <c:auto val="1"/>
        <c:lblAlgn val="ctr"/>
        <c:lblOffset val="100"/>
        <c:noMultiLvlLbl val="0"/>
      </c:catAx>
      <c:valAx>
        <c:axId val="294317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94316888"/>
        <c:crosses val="autoZero"/>
        <c:crossBetween val="between"/>
        <c:majorUnit val="10"/>
        <c:minorUnit val="5"/>
      </c:valAx>
    </c:plotArea>
    <c:legend>
      <c:legendPos val="b"/>
      <c:layout/>
      <c:overlay val="0"/>
      <c:txPr>
        <a:bodyPr/>
        <a:lstStyle/>
        <a:p>
          <a:pPr>
            <a:defRPr lang="mn-M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25027076076457"/>
          <c:y val="0.17178069530745418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4"/>
          <c:dPt>
            <c:idx val="5"/>
            <c:bubble3D val="0"/>
            <c:explosion val="3"/>
          </c:dPt>
          <c:dLbls>
            <c:dLbl>
              <c:idx val="0"/>
              <c:layout>
                <c:manualLayout>
                  <c:x val="-1.3724907063197025E-2"/>
                  <c:y val="-0.196895037769962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352223165412889E-2"/>
                  <c:y val="-0.117814494919125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08921933085501"/>
                      <c:h val="0.15498591851568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833995843456371E-2"/>
                  <c:y val="4.39044180024336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043409536633201E-2"/>
                  <c:y val="-0.128309047581446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076884348564236"/>
                  <c:y val="-0.15401383042693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778415244562831E-2"/>
                  <c:y val="1.6070709095363334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Ангилаг-даагүй </a:t>
                    </a:r>
                    <a:r>
                      <a:rPr lang="mn-MN" dirty="0"/>
                      <a:t>бусад зардал
14.9%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амралт, спорт</c:v>
                </c:pt>
                <c:pt idx="3">
                  <c:v>Нийгмийн даатгал, нийгмийн халамж</c:v>
                </c:pt>
                <c:pt idx="4">
                  <c:v>Эдийн засгийн бусад</c:v>
                </c:pt>
                <c:pt idx="5">
                  <c:v>Ангилагдаагүй бусад зардал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25723.7</c:v>
                </c:pt>
                <c:pt idx="1">
                  <c:v>29176.9</c:v>
                </c:pt>
                <c:pt idx="2" formatCode="0.0">
                  <c:v>1489.3</c:v>
                </c:pt>
                <c:pt idx="3">
                  <c:v>12114.1</c:v>
                </c:pt>
                <c:pt idx="4">
                  <c:v>512.5</c:v>
                </c:pt>
                <c:pt idx="5">
                  <c:v>16040.4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4250978061704"/>
          <c:y val="3.7115136360267094E-2"/>
          <c:w val="0.78205145347397675"/>
          <c:h val="0.873167456747050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/>
          </c:dPt>
          <c:dLbls>
            <c:dLbl>
              <c:idx val="0"/>
              <c:layout>
                <c:manualLayout>
                  <c:x val="-1.5723270440251583E-2"/>
                  <c:y val="1.349641322191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44654088050361E-3"/>
                  <c:y val="3.3741033054788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3396226415094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339622641509448E-3"/>
                  <c:y val="6.748206610957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82.6</c:v>
                </c:pt>
                <c:pt idx="1">
                  <c:v>81.8</c:v>
                </c:pt>
                <c:pt idx="2">
                  <c:v>103.6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998312"/>
        <c:axId val="291998704"/>
      </c:barChart>
      <c:catAx>
        <c:axId val="291998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91998704"/>
        <c:crosses val="autoZero"/>
        <c:auto val="1"/>
        <c:lblAlgn val="ctr"/>
        <c:lblOffset val="100"/>
        <c:noMultiLvlLbl val="0"/>
      </c:catAx>
      <c:valAx>
        <c:axId val="291998704"/>
        <c:scaling>
          <c:orientation val="minMax"/>
          <c:max val="120"/>
          <c:min val="4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9199831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0068039413376"/>
          <c:y val="0.13321099347858217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0.14880195657361012"/>
                  <c:y val="8.169934640522876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134096874254355"/>
                  <c:y val="-1.163244300344809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n-MN"/>
                      <a:t>Барилгын </a:t>
                    </a:r>
                    <a:r>
                      <a:rPr lang="mn-MN" smtClean="0"/>
                      <a:t>материа-лын </a:t>
                    </a:r>
                    <a:r>
                      <a:rPr lang="mn-MN"/>
                      <a:t>дэлгүүр
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560248150799326E-2"/>
                  <c:y val="-0.1078431372549018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1026521116678598"/>
                  <c:y val="6.9831454891667949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Шатахуун борлуу-лалт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
33.6%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5345287520878074"/>
                  <c:y val="8.1705064644697206E-4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Эм </a:t>
                    </a:r>
                    <a:r>
                      <a:rPr lang="mn-MN" dirty="0" smtClean="0"/>
                      <a:t>борлуу-лалт</a:t>
                    </a:r>
                    <a:r>
                      <a:rPr lang="mn-MN" dirty="0"/>
                      <a:t>
3.9%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0625149129086686E-3"/>
                  <c:y val="-2.40366481967531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Барааны дэлгүүр</c:v>
                </c:pt>
                <c:pt idx="1">
                  <c:v>Хүнсний дэлгүүр</c:v>
                </c:pt>
                <c:pt idx="2">
                  <c:v>Барилгын материалын дэлгүүр</c:v>
                </c:pt>
                <c:pt idx="3">
                  <c:v>Зоогийн газар</c:v>
                </c:pt>
                <c:pt idx="4">
                  <c:v>Шатахуун борлуулалт</c:v>
                </c:pt>
                <c:pt idx="5">
                  <c:v>Эм борлуулалт</c:v>
                </c:pt>
                <c:pt idx="6">
                  <c:v>Бусад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7977.8</c:v>
                </c:pt>
                <c:pt idx="1">
                  <c:v>38518.6</c:v>
                </c:pt>
                <c:pt idx="2">
                  <c:v>380.6</c:v>
                </c:pt>
                <c:pt idx="3">
                  <c:v>17193.400000000001</c:v>
                </c:pt>
                <c:pt idx="4">
                  <c:v>34667.4</c:v>
                </c:pt>
                <c:pt idx="5">
                  <c:v>4038.7</c:v>
                </c:pt>
                <c:pt idx="6" formatCode="0.0">
                  <c:v>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2057400"/>
          </a:xfrm>
        </p:spPr>
        <p:txBody>
          <a:bodyPr/>
          <a:lstStyle/>
          <a:p>
            <a:r>
              <a:rPr lang="mn-MN" sz="3200" dirty="0" smtClean="0"/>
              <a:t>ОРХОН </a:t>
            </a:r>
            <a:r>
              <a:rPr lang="en-US" sz="3200" dirty="0" smtClean="0"/>
              <a:t> </a:t>
            </a:r>
            <a:r>
              <a:rPr lang="mn-MN" sz="3200" dirty="0" smtClean="0"/>
              <a:t>АЙМГИЙН СТАТИСТИКИЙН ХЭЛТЭС</a:t>
            </a:r>
            <a:r>
              <a:rPr lang="mn-MN" dirty="0" smtClean="0"/>
              <a:t/>
            </a:r>
            <a:br>
              <a:rPr lang="mn-MN" dirty="0" smtClean="0"/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ХЭВЛЭЛИЙН </a:t>
            </a:r>
            <a:b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 ХУРАЛ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2677711" cy="2590800"/>
          </a:xfrm>
          <a:prstGeom prst="rect">
            <a:avLst/>
          </a:prstGeom>
        </p:spPr>
      </p:pic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36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Үйлдвэрлэлт                   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mn-MN" dirty="0" smtClean="0"/>
              <a:t>  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624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6248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0051006"/>
              </p:ext>
            </p:extLst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96508681"/>
              </p:ext>
            </p:extLst>
          </p:nvPr>
        </p:nvGraphicFramePr>
        <p:xfrm>
          <a:off x="4876800" y="2209800"/>
          <a:ext cx="4191000" cy="433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3344948"/>
              </p:ext>
            </p:extLst>
          </p:nvPr>
        </p:nvGraphicFramePr>
        <p:xfrm>
          <a:off x="762000" y="19050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267200" cy="639762"/>
          </a:xfrm>
        </p:spPr>
        <p:txBody>
          <a:bodyPr/>
          <a:lstStyle/>
          <a:p>
            <a:pPr algn="r"/>
            <a:r>
              <a:rPr lang="en-US" sz="1400" b="0" i="1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төгрөгөөр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1857411"/>
              </p:ext>
            </p:extLst>
          </p:nvPr>
        </p:nvGraphicFramePr>
        <p:xfrm>
          <a:off x="4876801" y="2209800"/>
          <a:ext cx="4191000" cy="3093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8294"/>
                <a:gridCol w="790133"/>
                <a:gridCol w="790133"/>
                <a:gridCol w="872440"/>
              </a:tblGrid>
              <a:tr h="590550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Объектийн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тоо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Барилга угсралт, их засварын ажил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46.9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37.7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67.9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Үүнээс: их засварын ажил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Бүгдээс: орон нутгийн төсвөөр хийгдсэн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382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4267200" cy="60819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эхний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11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сарын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914400"/>
            <a:ext cx="4114800" cy="5943600"/>
          </a:xfrm>
        </p:spPr>
        <p:txBody>
          <a:bodyPr/>
          <a:lstStyle/>
          <a:p>
            <a:pPr>
              <a:buNone/>
            </a:pPr>
            <a:r>
              <a:rPr lang="mn-MN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Төсвийн орлого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10.5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нэмэгдсэн.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7.4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5.6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Барилга угсралт их засварын ажил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80.0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нэмэгдсэн.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 тээврийн орлого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12.1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Холбооны салбарын нийт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13.9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Худалдааны бараа гүйлгээ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26.7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өссөн.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3.8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 даатгалын сангийн орлого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12.7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 бий болсон ажлын байр-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23.5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нэмэгдсэн. 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None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914400"/>
            <a:ext cx="4114800" cy="814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амын эрүүл мэндийн үзлэг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0.3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нэмэгдсэн</a:t>
            </a:r>
            <a:endParaRPr lang="en-US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Урьдчилан сэргийлэх үзлэг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5.5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өссөн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Төрөлт –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промилээр нэмэгдсэн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хэргийн гаралт–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9.5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хэрэгт холбогдогч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19.5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хэргийн илрүүлэлтийн хувь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14.0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пунктээр нэмэгдсэн.</a:t>
            </a:r>
          </a:p>
          <a:p>
            <a:pPr>
              <a:buNone/>
            </a:pPr>
            <a:endParaRPr lang="en-US" sz="11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</a:p>
          <a:p>
            <a:pPr>
              <a:buNone/>
            </a:pPr>
            <a:endParaRPr lang="mn-MN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 баралт –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0.3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нэмэгдсэн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Нялхсын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эндэгдэл –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2.6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нэмэгдсэн.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Халдварт өвчний гаралт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18.1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продицимилээр 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нэмэгдсэн.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Ахуйн үйлчилгээний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орлого-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14.0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0" lvl="1"/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4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53000" y="910888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2532"/>
            <a:ext cx="8382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382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5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0606539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0762876"/>
              </p:ext>
            </p:extLst>
          </p:nvPr>
        </p:nvGraphicFramePr>
        <p:xfrm>
          <a:off x="4876800" y="1676400"/>
          <a:ext cx="426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33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7741246"/>
              </p:ext>
            </p:extLst>
          </p:nvPr>
        </p:nvGraphicFramePr>
        <p:xfrm>
          <a:off x="4876800" y="2438400"/>
          <a:ext cx="41148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7293"/>
                <a:gridCol w="781934"/>
                <a:gridCol w="781934"/>
                <a:gridCol w="893639"/>
              </a:tblGrid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139.9</a:t>
                      </a:r>
                      <a:endParaRPr lang="mn-M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64.4</a:t>
                      </a:r>
                      <a:endParaRPr lang="mn-M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82.4</a:t>
                      </a:r>
                      <a:endParaRPr lang="mn-M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2753917"/>
              </p:ext>
            </p:extLst>
          </p:nvPr>
        </p:nvGraphicFramePr>
        <p:xfrm>
          <a:off x="762000" y="1752600"/>
          <a:ext cx="39639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8167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91989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280010"/>
              </p:ext>
            </p:extLst>
          </p:nvPr>
        </p:nvGraphicFramePr>
        <p:xfrm>
          <a:off x="4959927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780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620000" cy="762000"/>
          </a:xfrm>
        </p:spPr>
        <p:txBody>
          <a:bodyPr/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Орон нутгийн төсвийн гүйцэтгэл,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сая төгрөг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5202724"/>
              </p:ext>
            </p:extLst>
          </p:nvPr>
        </p:nvGraphicFramePr>
        <p:xfrm>
          <a:off x="762001" y="1600200"/>
          <a:ext cx="3886199" cy="41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653"/>
                <a:gridCol w="872412"/>
                <a:gridCol w="951722"/>
                <a:gridCol w="872412"/>
              </a:tblGrid>
              <a:tr h="102870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Нийт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74760.9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82592.9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39135.5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45062.9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115.1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бус орлого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35625.4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37530.0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105.3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6162446"/>
              </p:ext>
            </p:extLst>
          </p:nvPr>
        </p:nvGraphicFramePr>
        <p:xfrm>
          <a:off x="4724401" y="1600200"/>
          <a:ext cx="4190999" cy="41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881945"/>
                <a:gridCol w="931333"/>
                <a:gridCol w="853722"/>
              </a:tblGrid>
              <a:tr h="985259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9995"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05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Нийт зарлага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85156.9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78925.7</a:t>
                      </a:r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92.7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7651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Цалин хөлс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24120.7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23866.7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98.9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9995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Бараа үйлчилгээний зардал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17168.1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15520.7</a:t>
                      </a:r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90.4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92480" y="556601"/>
            <a:ext cx="8382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1564549"/>
              </p:ext>
            </p:extLst>
          </p:nvPr>
        </p:nvGraphicFramePr>
        <p:xfrm>
          <a:off x="685800" y="17526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855" y="1045886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1676400"/>
            <a:ext cx="0" cy="4876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1676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хувь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95242565"/>
              </p:ext>
            </p:extLst>
          </p:nvPr>
        </p:nvGraphicFramePr>
        <p:xfrm>
          <a:off x="4805819" y="2139156"/>
          <a:ext cx="42703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ДОТООД ХУДАЛДАА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800600" y="1524000"/>
            <a:ext cx="1588" cy="5029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D:\uuganaa\blu_negtgel\Information icon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3400" cy="533400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5272511"/>
              </p:ext>
            </p:extLst>
          </p:nvPr>
        </p:nvGraphicFramePr>
        <p:xfrm>
          <a:off x="746077" y="2381045"/>
          <a:ext cx="4040188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48768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76905523"/>
              </p:ext>
            </p:extLst>
          </p:nvPr>
        </p:nvGraphicFramePr>
        <p:xfrm>
          <a:off x="4876800" y="2133600"/>
          <a:ext cx="419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7016</TotalTime>
  <Words>462</Words>
  <Application>Microsoft Office PowerPoint</Application>
  <PresentationFormat>On-screen Show (4:3)</PresentationFormat>
  <Paragraphs>225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Calibri</vt:lpstr>
      <vt:lpstr>Wingdings</vt:lpstr>
      <vt:lpstr>dem1</vt:lpstr>
      <vt:lpstr>ОРХОН  АЙМГИЙН СТАТИСТИКИЙН ХЭЛТЭС ХЭВЛЭЛИЙН  БАГА ХУРАЛ</vt:lpstr>
      <vt:lpstr>АЙМГИЙН ЭДИЙН ЗАСАГ, НИЙГМИЙН ХӨГЖЛИЙН 2018 ОНЫ эхний 11 сарын ДҮНГИЙН ТАНИЛЦУУЛГА</vt:lpstr>
      <vt:lpstr>АЙМГИЙН ЭДИЙН ЗАСАГ, НИЙГМИЙН ХӨГЖЛИЙН ДҮН</vt:lpstr>
      <vt:lpstr>АЖЛЫН БАЙР</vt:lpstr>
      <vt:lpstr>PowerPoint Presentation</vt:lpstr>
      <vt:lpstr>PowerPoint Presentation</vt:lpstr>
      <vt:lpstr>Орон нутгийн төсвийн гүйцэтгэл, сая төгрөг</vt:lpstr>
      <vt:lpstr>САНХҮҮГИЙН ОРЧИН</vt:lpstr>
      <vt:lpstr>PowerPoint Presentation</vt:lpstr>
      <vt:lpstr>PowerPoint Presentation</vt:lpstr>
      <vt:lpstr>БАРИЛГА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zolzaya</cp:lastModifiedBy>
  <cp:revision>1284</cp:revision>
  <dcterms:created xsi:type="dcterms:W3CDTF">2014-04-10T10:08:15Z</dcterms:created>
  <dcterms:modified xsi:type="dcterms:W3CDTF">2018-12-07T09:44:09Z</dcterms:modified>
</cp:coreProperties>
</file>