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92" r:id="rId2"/>
    <p:sldId id="379" r:id="rId3"/>
    <p:sldId id="280" r:id="rId4"/>
    <p:sldId id="285" r:id="rId5"/>
    <p:sldId id="289" r:id="rId6"/>
    <p:sldId id="389" r:id="rId7"/>
    <p:sldId id="279" r:id="rId8"/>
    <p:sldId id="362" r:id="rId9"/>
    <p:sldId id="377" r:id="rId10"/>
    <p:sldId id="351" r:id="rId11"/>
  </p:sldIdLst>
  <p:sldSz cx="9144000" cy="6858000" type="screen4x3"/>
  <p:notesSz cx="6956425" cy="101869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08">
          <p15:clr>
            <a:srgbClr val="A4A3A4"/>
          </p15:clr>
        </p15:guide>
        <p15:guide id="2" pos="219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29" autoAdjust="0"/>
    <p:restoredTop sz="94660"/>
  </p:normalViewPr>
  <p:slideViewPr>
    <p:cSldViewPr>
      <p:cViewPr>
        <p:scale>
          <a:sx n="114" d="100"/>
          <a:sy n="114" d="100"/>
        </p:scale>
        <p:origin x="-159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34" y="-102"/>
      </p:cViewPr>
      <p:guideLst>
        <p:guide orient="horz" pos="3208"/>
        <p:guide pos="21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mn-MN" sz="1400"/>
            </a:pPr>
            <a:r>
              <a:rPr lang="mn-MN" sz="1400"/>
              <a:t>НИЙТ БИЙ БОЛСОН АЖЛЫН БАЙР</a:t>
            </a:r>
            <a:endParaRPr lang="ru-RU" sz="140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Нийт бий болсон ажлын байр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mn-MN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205</c:v>
                </c:pt>
                <c:pt idx="1">
                  <c:v>78</c:v>
                </c:pt>
                <c:pt idx="2">
                  <c:v>117</c:v>
                </c:pt>
                <c:pt idx="3">
                  <c:v>203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444096"/>
        <c:axId val="87458176"/>
      </c:barChart>
      <c:catAx>
        <c:axId val="874440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mn-MN" b="1"/>
            </a:pPr>
            <a:endParaRPr lang="en-US"/>
          </a:p>
        </c:txPr>
        <c:crossAx val="87458176"/>
        <c:crosses val="autoZero"/>
        <c:auto val="1"/>
        <c:lblAlgn val="ctr"/>
        <c:lblOffset val="100"/>
        <c:noMultiLvlLbl val="0"/>
      </c:catAx>
      <c:valAx>
        <c:axId val="8745817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mn-MN"/>
            </a:pPr>
            <a:endParaRPr lang="en-US"/>
          </a:p>
        </c:txPr>
        <c:crossAx val="874440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normalizeH="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pPr>
            <a:r>
              <a:rPr lang="mn-M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НИЙТ БИЙ БОЛСОН АЖЛЫН БАЙР,</a:t>
            </a:r>
          </a:p>
          <a:p>
            <a:pPr>
              <a:defRPr sz="1400" b="1" i="0" u="none" strike="noStrike" kern="1200" spc="0" normalizeH="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pPr>
            <a:r>
              <a:rPr lang="mn-MN" sz="1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эдийн засгийн үйл ажиллагааны салбараар</a:t>
            </a:r>
            <a:endParaRPr lang="en-US" sz="1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3820069366329207"/>
          <c:y val="9.745538010709033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24158698912636"/>
          <c:y val="0.22385479720801402"/>
          <c:w val="0.80435967909671668"/>
          <c:h val="0.7177449307473349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4116047994000749"/>
                  <c:y val="0.1459964781332443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dk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mn-MN" sz="900" dirty="0"/>
                      <a:t>Боловсруулах үйлдвэрлэл
</a:t>
                    </a:r>
                    <a:r>
                      <a:rPr lang="mn-MN" sz="900" dirty="0" smtClean="0"/>
                      <a:t>19.2%</a:t>
                    </a:r>
                    <a:endParaRPr lang="mn-MN" sz="900" dirty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5.0536417322834752E-2"/>
                  <c:y val="8.9577666181964805E-2"/>
                </c:manualLayout>
              </c:layout>
              <c:tx>
                <c:rich>
                  <a:bodyPr/>
                  <a:lstStyle/>
                  <a:p>
                    <a:r>
                      <a:rPr lang="mn-MN" sz="1000" dirty="0"/>
                      <a:t>Санхүүгийн болон даатгалын үйл ажиллагаа
</a:t>
                    </a:r>
                    <a:r>
                      <a:rPr lang="mn-MN" sz="1000" dirty="0" smtClean="0"/>
                      <a:t>4</a:t>
                    </a:r>
                    <a:r>
                      <a:rPr lang="en-US" sz="1000" dirty="0" smtClean="0"/>
                      <a:t>.4</a:t>
                    </a:r>
                    <a:r>
                      <a:rPr lang="en-US" sz="1000" baseline="0" dirty="0" smtClean="0"/>
                      <a:t> </a:t>
                    </a:r>
                    <a:r>
                      <a:rPr lang="mn-MN" sz="1000" dirty="0" smtClean="0"/>
                      <a:t>%</a:t>
                    </a:r>
                    <a:endParaRPr lang="mn-MN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9626406074240721"/>
                  <c:y val="-0.20694673153427443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/>
                      <a:t>Зочид буудал, зоогийн газар
</a:t>
                    </a:r>
                    <a:r>
                      <a:rPr lang="mn-MN" sz="1000" dirty="0" smtClean="0"/>
                      <a:t>25</a:t>
                    </a:r>
                    <a:r>
                      <a:rPr lang="ru-RU" sz="1000" dirty="0" smtClean="0"/>
                      <a:t>.</a:t>
                    </a:r>
                    <a:r>
                      <a:rPr lang="mn-MN" sz="1000" dirty="0" smtClean="0"/>
                      <a:t>1</a:t>
                    </a:r>
                    <a:r>
                      <a:rPr lang="ru-RU" sz="1000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5.5484158230221216E-2"/>
                  <c:y val="3.4346795746330219E-2"/>
                </c:manualLayout>
              </c:layout>
              <c:tx>
                <c:rich>
                  <a:bodyPr/>
                  <a:lstStyle/>
                  <a:p>
                    <a:r>
                      <a:rPr lang="mn-MN" sz="1000" dirty="0" smtClean="0"/>
                      <a:t>Удирдлагын </a:t>
                    </a:r>
                    <a:r>
                      <a:rPr lang="mn-MN" sz="1000" dirty="0"/>
                      <a:t>болон дэмжлэг үзүүлэх үйл ажиллагаа
</a:t>
                    </a:r>
                    <a:r>
                      <a:rPr lang="en-US" sz="1000" dirty="0" smtClean="0"/>
                      <a:t>8.9 </a:t>
                    </a:r>
                    <a:r>
                      <a:rPr lang="mn-MN" sz="1000" dirty="0" smtClean="0"/>
                      <a:t>%</a:t>
                    </a:r>
                    <a:endParaRPr lang="mn-MN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3260217472815901E-3"/>
                  <c:y val="-3.2789366897594707E-2"/>
                </c:manualLayout>
              </c:layout>
              <c:tx>
                <c:rich>
                  <a:bodyPr/>
                  <a:lstStyle/>
                  <a:p>
                    <a:r>
                      <a:rPr lang="mn-MN" sz="1000" dirty="0" smtClean="0"/>
                      <a:t>Хүний </a:t>
                    </a:r>
                    <a:r>
                      <a:rPr lang="mn-MN" sz="1000" dirty="0"/>
                      <a:t>эрүүл мэнд ба нийгмийн халамжийн үйл ажиллагаа
</a:t>
                    </a:r>
                    <a:r>
                      <a:rPr lang="en-US" sz="1000" dirty="0" smtClean="0"/>
                      <a:t>3.4 </a:t>
                    </a:r>
                    <a:r>
                      <a:rPr lang="mn-MN" sz="1000" dirty="0" smtClean="0"/>
                      <a:t>%</a:t>
                    </a:r>
                    <a:endParaRPr lang="mn-MN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22520505249343831"/>
                  <c:y val="0.11361356578565783"/>
                </c:manualLayout>
              </c:layout>
              <c:tx>
                <c:rich>
                  <a:bodyPr/>
                  <a:lstStyle/>
                  <a:p>
                    <a:r>
                      <a:rPr lang="mn-MN" sz="900" dirty="0"/>
                      <a:t>Үйлчилгээний бусад
</a:t>
                    </a:r>
                    <a:r>
                      <a:rPr lang="en-US" sz="900" dirty="0" smtClean="0"/>
                      <a:t>39</a:t>
                    </a:r>
                    <a:r>
                      <a:rPr lang="mn-MN" sz="900" dirty="0" smtClean="0"/>
                      <a:t>.0</a:t>
                    </a:r>
                    <a:r>
                      <a:rPr lang="mn-MN" sz="900" dirty="0"/>
                      <a:t>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Боловсруулах үйлдвэрлэл</c:v>
                </c:pt>
                <c:pt idx="1">
                  <c:v>Санхүүгийн болон даатгалын үйл ажиллагаа</c:v>
                </c:pt>
                <c:pt idx="2">
                  <c:v>Зочид буудал, зоогийн газар</c:v>
                </c:pt>
                <c:pt idx="3">
                  <c:v>Удирдлагын болон дэмжлэг үзүүлэх үйл ажиллагаа</c:v>
                </c:pt>
                <c:pt idx="4">
                  <c:v>Хүний эрүүл мэнд ба нийгмийн халамжийн үйл ажиллагаа</c:v>
                </c:pt>
                <c:pt idx="5">
                  <c:v>Үйлчилгээний бусад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11</c:v>
                </c:pt>
                <c:pt idx="1">
                  <c:v>7</c:v>
                </c:pt>
                <c:pt idx="2">
                  <c:v>37</c:v>
                </c:pt>
                <c:pt idx="3">
                  <c:v>12</c:v>
                </c:pt>
                <c:pt idx="4">
                  <c:v>6</c:v>
                </c:pt>
                <c:pt idx="5">
                  <c:v>23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4"/>
    </mc:Choice>
    <mc:Fallback>
      <c:style val="14"/>
    </mc:Fallback>
  </mc:AlternateContent>
  <c:chart>
    <c:title>
      <c:tx>
        <c:rich>
          <a:bodyPr/>
          <a:lstStyle/>
          <a:p>
            <a:pPr>
              <a:defRPr lang="mn-MN" sz="1400"/>
            </a:pPr>
            <a:r>
              <a:rPr lang="mn-MN" sz="1400" dirty="0"/>
              <a:t>Урьдчилан сэргийлэх үзлэгийн нийт үзлэгт эзлэх </a:t>
            </a:r>
            <a:r>
              <a:rPr lang="mn-MN" sz="1400" i="1" dirty="0"/>
              <a:t>хувь</a:t>
            </a:r>
            <a:endParaRPr lang="en-US" sz="1400" i="1" dirty="0"/>
          </a:p>
        </c:rich>
      </c:tx>
      <c:layout>
        <c:manualLayout>
          <c:xMode val="edge"/>
          <c:yMode val="edge"/>
          <c:x val="0.14797652980504866"/>
          <c:y val="9.6424254572180026E-3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dLbl>
              <c:idx val="0"/>
              <c:layout>
                <c:manualLayout>
                  <c:x val="-0.10687621467119847"/>
                  <c:y val="-4.646097472472672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30.9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7.2298863320221785E-2"/>
                  <c:y val="6.678765116679466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30.4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0058937851406914"/>
                  <c:y val="-4.64609747247266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mn-MN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Sheet1!$B$2:$B$5</c:f>
              <c:numCache>
                <c:formatCode>0.0</c:formatCode>
                <c:ptCount val="4"/>
                <c:pt idx="0" formatCode="General">
                  <c:v>30.9</c:v>
                </c:pt>
                <c:pt idx="1">
                  <c:v>30.4</c:v>
                </c:pt>
                <c:pt idx="2">
                  <c:v>34.700000000000003</c:v>
                </c:pt>
                <c:pt idx="3">
                  <c:v>35.4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712512"/>
        <c:axId val="91722496"/>
      </c:lineChart>
      <c:catAx>
        <c:axId val="91712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mn-MN" b="1"/>
            </a:pPr>
            <a:endParaRPr lang="en-US"/>
          </a:p>
        </c:txPr>
        <c:crossAx val="91722496"/>
        <c:crosses val="autoZero"/>
        <c:auto val="1"/>
        <c:lblAlgn val="ctr"/>
        <c:lblOffset val="100"/>
        <c:noMultiLvlLbl val="0"/>
      </c:catAx>
      <c:valAx>
        <c:axId val="91722496"/>
        <c:scaling>
          <c:orientation val="minMax"/>
          <c:max val="40"/>
          <c:min val="25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mn-MN"/>
            </a:pPr>
            <a:endParaRPr lang="en-US"/>
          </a:p>
        </c:txPr>
        <c:crossAx val="91712512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lang="mn-MN"/>
            </a:pPr>
            <a:r>
              <a:rPr lang="mn-MN" dirty="0"/>
              <a:t>ГЭМТ ХЭРГИЙН ГАРАЛТ, </a:t>
            </a:r>
            <a:r>
              <a:rPr lang="mn-MN" b="0" i="1" dirty="0"/>
              <a:t>тоо</a:t>
            </a:r>
            <a:endParaRPr lang="en-US" b="0" i="1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invertIfNegative val="0"/>
          <c:dPt>
            <c:idx val="1"/>
            <c:invertIfNegative val="0"/>
            <c:bubble3D val="0"/>
            <c:spPr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mn-MN" sz="16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109</c:v>
                </c:pt>
                <c:pt idx="1">
                  <c:v>131</c:v>
                </c:pt>
                <c:pt idx="2">
                  <c:v>190</c:v>
                </c:pt>
                <c:pt idx="3">
                  <c:v>114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2"/>
        <c:axId val="92494464"/>
        <c:axId val="92516736"/>
      </c:barChart>
      <c:catAx>
        <c:axId val="92494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mn-MN" b="0"/>
            </a:pPr>
            <a:endParaRPr lang="en-US"/>
          </a:p>
        </c:txPr>
        <c:crossAx val="92516736"/>
        <c:crosses val="autoZero"/>
        <c:auto val="1"/>
        <c:lblAlgn val="ctr"/>
        <c:lblOffset val="100"/>
        <c:noMultiLvlLbl val="0"/>
      </c:catAx>
      <c:valAx>
        <c:axId val="92516736"/>
        <c:scaling>
          <c:orientation val="minMax"/>
          <c:max val="150"/>
          <c:min val="1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mn-MN"/>
            </a:pPr>
            <a:endParaRPr lang="en-US"/>
          </a:p>
        </c:txPr>
        <c:crossAx val="92494464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lang="mn-MN"/>
            </a:pPr>
            <a:r>
              <a:rPr lang="mn-MN" dirty="0" smtClean="0"/>
              <a:t>ХЭРГИЙН</a:t>
            </a:r>
            <a:r>
              <a:rPr lang="mn-MN" baseline="0" dirty="0" smtClean="0"/>
              <a:t> ӨНГӨ</a:t>
            </a:r>
            <a:r>
              <a:rPr lang="mn-MN" dirty="0" smtClean="0"/>
              <a:t>, </a:t>
            </a:r>
            <a:r>
              <a:rPr lang="mn-MN" dirty="0"/>
              <a:t>бүтцээр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448898133016392"/>
          <c:y val="0.17071902708882145"/>
          <c:w val="0.73663546773634425"/>
          <c:h val="0.6573133717619865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Хэргийн өнгө, бүтцээр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90500" h="38100"/>
            </a:sp3d>
          </c:spPr>
          <c:explosion val="6"/>
          <c:dLbls>
            <c:dLbl>
              <c:idx val="0"/>
              <c:numFmt formatCode="0.0%" sourceLinked="0"/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5383647798742139"/>
                  <c:y val="-0.20153025015073278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7.5350368939731587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mn-MN" dirty="0" smtClean="0"/>
                      <a:t>Хөдөлгөө-ний </a:t>
                    </a:r>
                    <a:r>
                      <a:rPr lang="mn-MN" dirty="0"/>
                      <a:t>аюулгүй байдлын эсрэг
</a:t>
                    </a:r>
                    <a:r>
                      <a:rPr lang="en-US" dirty="0" smtClean="0"/>
                      <a:t>6</a:t>
                    </a:r>
                    <a:r>
                      <a:rPr lang="mn-MN" dirty="0" smtClean="0"/>
                      <a:t>.</a:t>
                    </a:r>
                    <a:r>
                      <a:rPr lang="en-US" dirty="0" smtClean="0"/>
                      <a:t>1</a:t>
                    </a:r>
                    <a:r>
                      <a:rPr lang="mn-MN" dirty="0" smtClean="0"/>
                      <a:t>%</a:t>
                    </a:r>
                    <a:endParaRPr lang="mn-MN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8733595800524933E-2"/>
                  <c:y val="-4.716336382167649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6.4727380775516263E-2"/>
                  <c:y val="-7.4355853071241202E-3"/>
                </c:manualLayout>
              </c:layout>
              <c:tx>
                <c:rich>
                  <a:bodyPr/>
                  <a:lstStyle/>
                  <a:p>
                    <a:r>
                      <a:rPr lang="mn-MN" dirty="0"/>
                      <a:t>Бусад хэрэг
</a:t>
                    </a:r>
                    <a:r>
                      <a:rPr lang="mn-MN" dirty="0" smtClean="0"/>
                      <a:t>27.</a:t>
                    </a:r>
                    <a:r>
                      <a:rPr lang="en-US" dirty="0" smtClean="0"/>
                      <a:t>3</a:t>
                    </a:r>
                    <a:r>
                      <a:rPr lang="mn-MN" dirty="0" smtClean="0"/>
                      <a:t>%</a:t>
                    </a:r>
                    <a:endParaRPr lang="mn-MN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4.5458203337790333E-2"/>
                  <c:y val="1.111524458114083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Бусдын бие махбодид гэмтэл учруулах</c:v>
                </c:pt>
                <c:pt idx="1">
                  <c:v>Бусдын эд хөрөнгө хулгайлах</c:v>
                </c:pt>
                <c:pt idx="2">
                  <c:v>Хөдөлгөөний аюулгүй байдлын эсрэг</c:v>
                </c:pt>
                <c:pt idx="3">
                  <c:v>Залилан мэхлэх, завшиж үрэгдүүлэх</c:v>
                </c:pt>
                <c:pt idx="4">
                  <c:v>Бусад хэрэг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29</c:v>
                </c:pt>
                <c:pt idx="1">
                  <c:v>27</c:v>
                </c:pt>
                <c:pt idx="2">
                  <c:v>7</c:v>
                </c:pt>
                <c:pt idx="3">
                  <c:v>20</c:v>
                </c:pt>
                <c:pt idx="4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spPr>
    <a:scene3d>
      <a:camera prst="orthographicFront"/>
      <a:lightRig rig="threePt" dir="t"/>
    </a:scene3d>
    <a:sp3d>
      <a:bevelT w="190500" h="38100"/>
    </a:sp3d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mn-MN" sz="1400" dirty="0"/>
              <a:t>ТӨСВИЙН ОРЛОГО, ЗАРЛАГА, </a:t>
            </a:r>
            <a:r>
              <a:rPr lang="mn-MN" sz="1400" b="0" dirty="0"/>
              <a:t>тэрбум төгрөгөөр</a:t>
            </a:r>
            <a:endParaRPr lang="en-US" sz="1400" b="0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Төсвийн орлого</c:v>
                </c:pt>
              </c:strCache>
            </c:strRef>
          </c:tx>
          <c:dLbls>
            <c:dLbl>
              <c:idx val="0"/>
              <c:layout>
                <c:manualLayout>
                  <c:x val="-0.11940298507462688"/>
                  <c:y val="-5.1426269105162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7706205813040079E-2"/>
                  <c:y val="4.8212127286090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7.5412411626080131E-2"/>
                  <c:y val="-3.535556000979933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15.0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2">
                        <a:lumMod val="60000"/>
                        <a:lumOff val="40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 formatCode="0.0">
                  <c:v>13.6</c:v>
                </c:pt>
                <c:pt idx="1">
                  <c:v>12.2</c:v>
                </c:pt>
                <c:pt idx="2">
                  <c:v>15</c:v>
                </c:pt>
                <c:pt idx="3">
                  <c:v>15.3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Төсвийн зарлага</c:v>
                </c:pt>
              </c:strCache>
            </c:strRef>
          </c:tx>
          <c:dLbls>
            <c:dLbl>
              <c:idx val="0"/>
              <c:layout>
                <c:manualLayout>
                  <c:x val="-0.13511390416339364"/>
                  <c:y val="3.8569701828872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7706205813040121E-2"/>
                  <c:y val="6.74969782005261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8853102906520033E-2"/>
                  <c:y val="4.1783843647944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Sheet1!$C$2:$C$5</c:f>
              <c:numCache>
                <c:formatCode>0.0</c:formatCode>
                <c:ptCount val="4"/>
                <c:pt idx="0" formatCode="General">
                  <c:v>8.9</c:v>
                </c:pt>
                <c:pt idx="1">
                  <c:v>8.8000000000000007</c:v>
                </c:pt>
                <c:pt idx="2">
                  <c:v>9.1</c:v>
                </c:pt>
                <c:pt idx="3">
                  <c:v>9.9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264768"/>
        <c:axId val="33266304"/>
      </c:lineChart>
      <c:catAx>
        <c:axId val="33264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3266304"/>
        <c:crosses val="autoZero"/>
        <c:auto val="1"/>
        <c:lblAlgn val="ctr"/>
        <c:lblOffset val="100"/>
        <c:noMultiLvlLbl val="0"/>
      </c:catAx>
      <c:valAx>
        <c:axId val="33266304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crossAx val="3326476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84967701865923"/>
          <c:y val="0.22102188877333728"/>
          <c:w val="0.7018091688420488"/>
          <c:h val="0.8016666666666666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</c:dPt>
          <c:dLbls>
            <c:dLbl>
              <c:idx val="0"/>
              <c:layout>
                <c:manualLayout>
                  <c:x val="-0.23899585235571996"/>
                  <c:y val="6.785668300896349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mn-MN" dirty="0"/>
                      <a:t>Нийтийн ерөнхий үйлчилгээ
</a:t>
                    </a:r>
                    <a:r>
                      <a:rPr lang="en-US" dirty="0" smtClean="0"/>
                      <a:t>36.1 </a:t>
                    </a:r>
                    <a:r>
                      <a:rPr lang="mn-MN" dirty="0" smtClean="0"/>
                      <a:t>%</a:t>
                    </a:r>
                    <a:endParaRPr lang="mn-MN" dirty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5387691346884922"/>
                  <c:y val="-0.1953147130193631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mn-MN" sz="1000" dirty="0"/>
                      <a:t>Боловсрол, соёл урлаг
</a:t>
                    </a:r>
                    <a:r>
                      <a:rPr lang="mn-MN" sz="1000" dirty="0" smtClean="0"/>
                      <a:t>5</a:t>
                    </a:r>
                    <a:r>
                      <a:rPr lang="en-US" sz="1000" dirty="0" smtClean="0"/>
                      <a:t>0</a:t>
                    </a:r>
                    <a:r>
                      <a:rPr lang="mn-MN" sz="1000" dirty="0" smtClean="0"/>
                      <a:t>.</a:t>
                    </a:r>
                    <a:r>
                      <a:rPr lang="en-US" sz="1000" dirty="0" smtClean="0"/>
                      <a:t>3</a:t>
                    </a:r>
                    <a:r>
                      <a:rPr lang="mn-MN" sz="1000" dirty="0" smtClean="0"/>
                      <a:t>%</a:t>
                    </a:r>
                    <a:endParaRPr lang="mn-MN" sz="1000" dirty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1516002930992766"/>
                  <c:y val="0.1997821522309711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ru-RU" dirty="0">
                        <a:solidFill>
                          <a:schemeClr val="tx1"/>
                        </a:solidFill>
                      </a:rPr>
                      <a:t>Эрүүл мэнд, амралт, спорт
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3.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3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3"/>
              <c:layout>
                <c:manualLayout>
                  <c:x val="-0.11753163810924773"/>
                  <c:y val="3.3333333333333335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mn-MN" b="0" dirty="0">
                        <a:solidFill>
                          <a:schemeClr val="tx1"/>
                        </a:solidFill>
                      </a:rPr>
                      <a:t>Нийгмийн даатгал, нийгмийн халамж
</a:t>
                    </a:r>
                    <a:r>
                      <a:rPr lang="mn-MN" b="0" dirty="0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en-US" b="0" dirty="0" smtClean="0">
                        <a:solidFill>
                          <a:schemeClr val="tx1"/>
                        </a:solidFill>
                      </a:rPr>
                      <a:t>.6 </a:t>
                    </a:r>
                    <a:r>
                      <a:rPr lang="mn-MN" b="0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mn-MN" b="0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7.3248624976993915E-2"/>
                  <c:y val="-7.1290298618333081E-2"/>
                </c:manualLayout>
              </c:layout>
              <c:tx>
                <c:rich>
                  <a:bodyPr/>
                  <a:lstStyle/>
                  <a:p>
                    <a:r>
                      <a:rPr lang="mn-MN" dirty="0">
                        <a:solidFill>
                          <a:schemeClr val="tx1"/>
                        </a:solidFill>
                      </a:rPr>
                      <a:t>Эдийн засгийн бусад
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1.0 </a:t>
                    </a:r>
                    <a:r>
                      <a:rPr lang="mn-MN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mn-MN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373537254002599"/>
                      <c:h val="0.2008153329079371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0.24470044293467832"/>
                  <c:y val="-1.4875699499826672E-2"/>
                </c:manualLayout>
              </c:layout>
              <c:tx>
                <c:rich>
                  <a:bodyPr/>
                  <a:lstStyle/>
                  <a:p>
                    <a:r>
                      <a:rPr lang="mn-MN" dirty="0">
                        <a:solidFill>
                          <a:schemeClr val="tx1"/>
                        </a:solidFill>
                      </a:rPr>
                      <a:t>Ангилагдаагүй бусад зардал
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7.6 </a:t>
                    </a:r>
                    <a:r>
                      <a:rPr lang="mn-MN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mn-MN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102058038926678"/>
                      <c:h val="0.18741269716244205"/>
                    </c:manualLayout>
                  </c15:layout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Нийтийн ерөнхий үйлчилгээ</c:v>
                </c:pt>
                <c:pt idx="1">
                  <c:v>Боловсрол, соёл урлаг</c:v>
                </c:pt>
                <c:pt idx="2">
                  <c:v>Эрүүл мэнд, амралт, спорт</c:v>
                </c:pt>
                <c:pt idx="3">
                  <c:v>Нийгмийн даатгал, нийгмийн халамж</c:v>
                </c:pt>
                <c:pt idx="4">
                  <c:v>Эдийн засгийн бусад</c:v>
                </c:pt>
                <c:pt idx="5">
                  <c:v>Ангилагдаагүй бусад зардал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2261.5</c:v>
                </c:pt>
                <c:pt idx="1">
                  <c:v>2397.9</c:v>
                </c:pt>
                <c:pt idx="2">
                  <c:v>168.7</c:v>
                </c:pt>
                <c:pt idx="3">
                  <c:v>6.2</c:v>
                </c:pt>
                <c:pt idx="4">
                  <c:v>48</c:v>
                </c:pt>
                <c:pt idx="5">
                  <c:v>424.2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Үйлдвэрлэлт</c:v>
                </c:pt>
              </c:strCache>
            </c:strRef>
          </c:tx>
          <c:dLbls>
            <c:dLbl>
              <c:idx val="0"/>
              <c:layout>
                <c:manualLayout>
                  <c:x val="-5.2287581699346407E-2"/>
                  <c:y val="4.1783843647944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9215686274509803E-2"/>
                  <c:y val="3.8569701828872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8627450980392163E-2"/>
                  <c:y val="6.7496978200526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8823529411764705E-2"/>
                  <c:y val="5.7854552743308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mn-MN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183.6</c:v>
                </c:pt>
                <c:pt idx="1">
                  <c:v>314.3</c:v>
                </c:pt>
                <c:pt idx="2">
                  <c:v>390.4</c:v>
                </c:pt>
                <c:pt idx="3">
                  <c:v>324.39999999999998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Борлуулалт</c:v>
                </c:pt>
              </c:strCache>
            </c:strRef>
          </c:tx>
          <c:dLbls>
            <c:dLbl>
              <c:idx val="0"/>
              <c:layout>
                <c:manualLayout>
                  <c:x val="-0.12745098039215685"/>
                  <c:y val="-6.4283089463486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7647058823529413"/>
                  <c:y val="-4.8212127286090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9019607843137254E-2"/>
                  <c:y val="-4.4997985467017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9215686274509803E-2"/>
                  <c:y val="-3.8569701828872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mn-MN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190.5</c:v>
                </c:pt>
                <c:pt idx="1">
                  <c:v>338.8</c:v>
                </c:pt>
                <c:pt idx="2">
                  <c:v>420.6</c:v>
                </c:pt>
                <c:pt idx="3">
                  <c:v>340.2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999552"/>
        <c:axId val="37001088"/>
      </c:lineChart>
      <c:catAx>
        <c:axId val="36999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mn-MN"/>
            </a:pPr>
            <a:endParaRPr lang="en-US"/>
          </a:p>
        </c:txPr>
        <c:crossAx val="37001088"/>
        <c:crosses val="autoZero"/>
        <c:auto val="1"/>
        <c:lblAlgn val="ctr"/>
        <c:lblOffset val="100"/>
        <c:noMultiLvlLbl val="0"/>
      </c:catAx>
      <c:valAx>
        <c:axId val="37001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mn-MN"/>
            </a:pPr>
            <a:endParaRPr lang="en-US"/>
          </a:p>
        </c:txPr>
        <c:crossAx val="369995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28033475391388"/>
          <c:y val="0.18785140440281756"/>
          <c:w val="0.78628275943119053"/>
          <c:h val="0.8042891330624343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</c:dPt>
          <c:dLbls>
            <c:dLbl>
              <c:idx val="0"/>
              <c:layout>
                <c:manualLayout>
                  <c:x val="-0.16478354188444433"/>
                  <c:y val="-5.292097159204796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mn-MN" sz="1000" b="1" dirty="0" smtClean="0">
                        <a:solidFill>
                          <a:schemeClr val="bg1"/>
                        </a:solidFill>
                      </a:rPr>
                      <a:t>Уул </a:t>
                    </a:r>
                    <a:r>
                      <a:rPr lang="mn-MN" sz="1000" b="1" dirty="0">
                        <a:solidFill>
                          <a:schemeClr val="bg1"/>
                        </a:solidFill>
                      </a:rPr>
                      <a:t>уурхай олборлох </a:t>
                    </a:r>
                    <a:r>
                      <a:rPr lang="mn-MN" sz="1000" b="1" dirty="0" smtClean="0">
                        <a:solidFill>
                          <a:schemeClr val="bg1"/>
                        </a:solidFill>
                      </a:rPr>
                      <a:t>үйлдвэр-лэлийн </a:t>
                    </a:r>
                    <a:r>
                      <a:rPr lang="mn-MN" sz="1000" b="1" dirty="0">
                        <a:solidFill>
                          <a:schemeClr val="bg1"/>
                        </a:solidFill>
                      </a:rPr>
                      <a:t>салбар 
</a:t>
                    </a:r>
                    <a:r>
                      <a:rPr lang="en-US" sz="1000" b="1" dirty="0" smtClean="0">
                        <a:solidFill>
                          <a:schemeClr val="bg1"/>
                        </a:solidFill>
                      </a:rPr>
                      <a:t>88.0 </a:t>
                    </a:r>
                    <a:r>
                      <a:rPr lang="mn-MN" sz="1000" b="1" dirty="0" smtClean="0">
                        <a:solidFill>
                          <a:schemeClr val="bg1"/>
                        </a:solidFill>
                      </a:rPr>
                      <a:t>%</a:t>
                    </a:r>
                    <a:endParaRPr lang="mn-MN" b="1" dirty="0">
                      <a:solidFill>
                        <a:schemeClr val="bg1"/>
                      </a:solidFill>
                    </a:endParaRP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0117831893165742"/>
                      <c:h val="0.2535957895248334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19010212097407694"/>
                  <c:y val="1.526717364059517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mn-MN" sz="1000" dirty="0"/>
                      <a:t>Боловсруулах үйлдвэрлэлийн салбар
</a:t>
                    </a:r>
                    <a:r>
                      <a:rPr lang="en-US" sz="1000" dirty="0" smtClean="0"/>
                      <a:t>9.5 </a:t>
                    </a:r>
                    <a:r>
                      <a:rPr lang="mn-MN" sz="1000" dirty="0" smtClean="0"/>
                      <a:t>%</a:t>
                    </a:r>
                    <a:endParaRPr lang="mn-MN" dirty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0.36225024896239894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mn-MN" sz="1000" dirty="0"/>
                      <a:t>Цахилгаан, дулааны эрчим хүч </a:t>
                    </a:r>
                    <a:r>
                      <a:rPr lang="mn-MN" sz="1000" dirty="0" smtClean="0"/>
                      <a:t>үйлдвэр-лэлт</a:t>
                    </a:r>
                    <a:r>
                      <a:rPr lang="mn-MN" sz="1000" dirty="0"/>
                      <a:t>
</a:t>
                    </a:r>
                    <a:r>
                      <a:rPr lang="mn-MN" sz="1000" dirty="0" smtClean="0"/>
                      <a:t>2.</a:t>
                    </a:r>
                    <a:r>
                      <a:rPr lang="en-US" sz="1000" dirty="0" smtClean="0"/>
                      <a:t>5</a:t>
                    </a:r>
                    <a:r>
                      <a:rPr lang="en-US" sz="1000" baseline="0" dirty="0" smtClean="0"/>
                      <a:t> </a:t>
                    </a:r>
                    <a:r>
                      <a:rPr lang="mn-MN" sz="1000" dirty="0" smtClean="0"/>
                      <a:t>%</a:t>
                    </a:r>
                    <a:endParaRPr lang="mn-MN" dirty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244397572848563"/>
                      <c:h val="0.2535957895248334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Уул уурхай олборлох үйлдвэрлэлийн салбар </c:v>
                </c:pt>
                <c:pt idx="1">
                  <c:v>Боловсруулах үйлдвэрлэлийн салбар</c:v>
                </c:pt>
                <c:pt idx="2">
                  <c:v>Цахилгаан, дулааны эрчим хүч үйлдвэрлэлт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172235.4</c:v>
                </c:pt>
                <c:pt idx="1">
                  <c:v>9755.4</c:v>
                </c:pt>
                <c:pt idx="2">
                  <c:v>4359.1000000000004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15139" cy="510071"/>
          </a:xfrm>
          <a:prstGeom prst="rect">
            <a:avLst/>
          </a:prstGeom>
        </p:spPr>
        <p:txBody>
          <a:bodyPr vert="horz" lIns="92025" tIns="46013" rIns="92025" bIns="460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697" y="1"/>
            <a:ext cx="3015139" cy="510071"/>
          </a:xfrm>
          <a:prstGeom prst="rect">
            <a:avLst/>
          </a:prstGeom>
        </p:spPr>
        <p:txBody>
          <a:bodyPr vert="horz" lIns="92025" tIns="46013" rIns="92025" bIns="46013" rtlCol="0"/>
          <a:lstStyle>
            <a:lvl1pPr algn="r">
              <a:defRPr sz="1200"/>
            </a:lvl1pPr>
          </a:lstStyle>
          <a:p>
            <a:fld id="{27A60540-6016-4A37-8B12-0A54C1D149B1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675313"/>
            <a:ext cx="3015139" cy="510071"/>
          </a:xfrm>
          <a:prstGeom prst="rect">
            <a:avLst/>
          </a:prstGeom>
        </p:spPr>
        <p:txBody>
          <a:bodyPr vert="horz" lIns="92025" tIns="46013" rIns="92025" bIns="460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697" y="9675313"/>
            <a:ext cx="3015139" cy="510071"/>
          </a:xfrm>
          <a:prstGeom prst="rect">
            <a:avLst/>
          </a:prstGeom>
        </p:spPr>
        <p:txBody>
          <a:bodyPr vert="horz" lIns="92025" tIns="46013" rIns="92025" bIns="46013" rtlCol="0" anchor="b"/>
          <a:lstStyle>
            <a:lvl1pPr algn="r">
              <a:defRPr sz="1200"/>
            </a:lvl1pPr>
          </a:lstStyle>
          <a:p>
            <a:fld id="{F4284A2C-DAE7-49D1-BA86-0686375BF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07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15139" cy="510071"/>
          </a:xfrm>
          <a:prstGeom prst="rect">
            <a:avLst/>
          </a:prstGeom>
        </p:spPr>
        <p:txBody>
          <a:bodyPr vert="horz" lIns="92025" tIns="46013" rIns="92025" bIns="460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697" y="1"/>
            <a:ext cx="3015139" cy="510071"/>
          </a:xfrm>
          <a:prstGeom prst="rect">
            <a:avLst/>
          </a:prstGeom>
        </p:spPr>
        <p:txBody>
          <a:bodyPr vert="horz" lIns="92025" tIns="46013" rIns="92025" bIns="46013" rtlCol="0"/>
          <a:lstStyle>
            <a:lvl1pPr algn="r">
              <a:defRPr sz="1200"/>
            </a:lvl1pPr>
          </a:lstStyle>
          <a:p>
            <a:fld id="{5134DF44-8ECE-4345-B078-16902D7AF4DA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63588"/>
            <a:ext cx="5092700" cy="382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25" tIns="46013" rIns="92025" bIns="460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802" y="4839261"/>
            <a:ext cx="5564822" cy="4584225"/>
          </a:xfrm>
          <a:prstGeom prst="rect">
            <a:avLst/>
          </a:prstGeom>
        </p:spPr>
        <p:txBody>
          <a:bodyPr vert="horz" lIns="92025" tIns="46013" rIns="92025" bIns="4601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675313"/>
            <a:ext cx="3015139" cy="510071"/>
          </a:xfrm>
          <a:prstGeom prst="rect">
            <a:avLst/>
          </a:prstGeom>
        </p:spPr>
        <p:txBody>
          <a:bodyPr vert="horz" lIns="92025" tIns="46013" rIns="92025" bIns="460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697" y="9675313"/>
            <a:ext cx="3015139" cy="510071"/>
          </a:xfrm>
          <a:prstGeom prst="rect">
            <a:avLst/>
          </a:prstGeom>
        </p:spPr>
        <p:txBody>
          <a:bodyPr vert="horz" lIns="92025" tIns="46013" rIns="92025" bIns="46013" rtlCol="0" anchor="b"/>
          <a:lstStyle>
            <a:lvl1pPr algn="r">
              <a:defRPr sz="1200"/>
            </a:lvl1pPr>
          </a:lstStyle>
          <a:p>
            <a:fld id="{70641622-F230-4AD4-AF53-8EC46E849D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20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F0C7BF-8079-4652-B1F0-82692C107EDA}" type="datetimeFigureOut">
              <a:rPr lang="en-US" smtClean="0"/>
              <a:pPr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64488-88F9-46FD-A1E5-8FB18CC5D6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F0C7BF-8079-4652-B1F0-82692C107EDA}" type="datetimeFigureOut">
              <a:rPr lang="en-US" smtClean="0"/>
              <a:pPr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64488-88F9-46FD-A1E5-8FB18CC5D6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F0C7BF-8079-4652-B1F0-82692C107EDA}" type="datetimeFigureOut">
              <a:rPr lang="en-US" smtClean="0"/>
              <a:pPr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64488-88F9-46FD-A1E5-8FB18CC5D6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F0C7BF-8079-4652-B1F0-82692C107EDA}" type="datetimeFigureOut">
              <a:rPr lang="en-US" smtClean="0"/>
              <a:pPr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64488-88F9-46FD-A1E5-8FB18CC5D6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F0C7BF-8079-4652-B1F0-82692C107EDA}" type="datetimeFigureOut">
              <a:rPr lang="en-US" smtClean="0"/>
              <a:pPr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64488-88F9-46FD-A1E5-8FB18CC5D6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F0C7BF-8079-4652-B1F0-82692C107EDA}" type="datetimeFigureOut">
              <a:rPr lang="en-US" smtClean="0"/>
              <a:pPr/>
              <a:t>3/14/2019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64488-88F9-46FD-A1E5-8FB18CC5D6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F0C7BF-8079-4652-B1F0-82692C107EDA}" type="datetimeFigureOut">
              <a:rPr lang="en-US" smtClean="0"/>
              <a:pPr/>
              <a:t>3/14/2019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64488-88F9-46FD-A1E5-8FB18CC5D6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F0C7BF-8079-4652-B1F0-82692C107EDA}" type="datetimeFigureOut">
              <a:rPr lang="en-US" smtClean="0"/>
              <a:pPr/>
              <a:t>3/14/2019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64488-88F9-46FD-A1E5-8FB18CC5D6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F0C7BF-8079-4652-B1F0-82692C107EDA}" type="datetimeFigureOut">
              <a:rPr lang="en-US" smtClean="0"/>
              <a:pPr/>
              <a:t>3/14/2019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64488-88F9-46FD-A1E5-8FB18CC5D6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F0C7BF-8079-4652-B1F0-82692C107EDA}" type="datetimeFigureOut">
              <a:rPr lang="en-US" smtClean="0"/>
              <a:pPr/>
              <a:t>3/14/2019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64488-88F9-46FD-A1E5-8FB18CC5D6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F0C7BF-8079-4652-B1F0-82692C107EDA}" type="datetimeFigureOut">
              <a:rPr lang="en-US" smtClean="0"/>
              <a:pPr/>
              <a:t>3/14/2019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64488-88F9-46FD-A1E5-8FB18CC5D6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0C7BF-8079-4652-B1F0-82692C107EDA}" type="datetimeFigureOut">
              <a:rPr lang="en-US" smtClean="0"/>
              <a:pPr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64488-88F9-46FD-A1E5-8FB18CC5D6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orkhon.nso.mn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86200"/>
            <a:ext cx="8153400" cy="2057400"/>
          </a:xfr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mn-MN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АЙМГИЙН ЭДИЙН ЗАСАГ, НИЙГМИЙН ХӨГЖЛИЙН </a:t>
            </a:r>
            <a:r>
              <a:rPr lang="mn-MN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201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9</a:t>
            </a:r>
            <a:r>
              <a:rPr lang="mn-MN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ОНЫ 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2-</a:t>
            </a:r>
            <a:r>
              <a:rPr lang="mn-MN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Р</a:t>
            </a:r>
            <a:r>
              <a:rPr lang="mn-MN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сарын ДҮНГИЙН ТАНИЛЦУУЛГА</a:t>
            </a:r>
            <a:endParaRPr lang="en-US" sz="32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NSO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685800"/>
            <a:ext cx="2677711" cy="2667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6B439-EFF1-45CD-91B9-0CC13079AF2B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17600" y="2487613"/>
            <a:ext cx="7239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mn-MN" sz="40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АНХААРАЛ </a:t>
            </a:r>
            <a:r>
              <a:rPr lang="mn-MN" sz="40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ХАНДУУЛСАНД БАЯРЛАЛАА</a:t>
            </a:r>
            <a:r>
              <a:rPr lang="mn-MN" sz="40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4000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12500" r="80417"/>
          <a:stretch>
            <a:fillRect/>
          </a:stretch>
        </p:blipFill>
        <p:spPr bwMode="auto">
          <a:xfrm>
            <a:off x="0" y="0"/>
            <a:ext cx="838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990600"/>
            <a:ext cx="4267200" cy="5714999"/>
          </a:xfrm>
        </p:spPr>
        <p:txBody>
          <a:bodyPr/>
          <a:lstStyle/>
          <a:p>
            <a:pPr>
              <a:buNone/>
            </a:pPr>
            <a:r>
              <a:rPr lang="mn-MN" sz="1600" b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Эерэг үзүүлэлт:</a:t>
            </a:r>
          </a:p>
          <a:p>
            <a:pPr marL="342900" lvl="1" indent="-342900">
              <a:buFont typeface="Wingdings" pitchFamily="2" charset="2"/>
              <a:buChar char="q"/>
            </a:pPr>
            <a:r>
              <a:rPr lang="mn-MN" sz="15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Төсвийн орлого -</a:t>
            </a:r>
            <a:r>
              <a:rPr lang="en-US" sz="15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mn-MN" sz="15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2% өссөн</a:t>
            </a:r>
          </a:p>
          <a:p>
            <a:pPr marL="342900" lvl="1" indent="-342900">
              <a:buFont typeface="Wingdings" pitchFamily="2" charset="2"/>
              <a:buChar char="q"/>
            </a:pPr>
            <a:r>
              <a:rPr lang="mn-MN" sz="15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Бүртгэлтэй ажилгүйчүүдийн тоо – 7.3% буурсан</a:t>
            </a:r>
          </a:p>
          <a:p>
            <a:pPr marL="342900" lvl="1" indent="-342900">
              <a:buFont typeface="Wingdings" pitchFamily="2" charset="2"/>
              <a:buChar char="q"/>
            </a:pPr>
            <a:r>
              <a:rPr lang="mn-MN" sz="15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Нийт бий болсон ажлын байр – 73.5%  өссөн</a:t>
            </a:r>
            <a:endParaRPr lang="en-US" sz="155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155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Нийгмийн</a:t>
            </a:r>
            <a:r>
              <a:rPr lang="en-US" sz="15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5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даатгалын</a:t>
            </a:r>
            <a:r>
              <a:rPr lang="en-US" sz="15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5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сангийн</a:t>
            </a:r>
            <a:r>
              <a:rPr lang="en-US" sz="15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5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орлого</a:t>
            </a:r>
            <a:r>
              <a:rPr lang="en-US" sz="15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mn-MN" sz="15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48.1% өссөн</a:t>
            </a:r>
            <a:endParaRPr lang="en-US" sz="155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Wingdings" pitchFamily="2" charset="2"/>
              <a:buChar char="q"/>
            </a:pPr>
            <a:r>
              <a:rPr lang="mn-MN" sz="15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Хүн амын эрүүл мэндийн үзлэг – 5.7% нэмэгдсэн</a:t>
            </a:r>
            <a:endParaRPr lang="en-US" sz="155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Wingdings" pitchFamily="2" charset="2"/>
              <a:buChar char="q"/>
            </a:pPr>
            <a:r>
              <a:rPr lang="mn-MN" sz="15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Урьдчилан </a:t>
            </a:r>
            <a:r>
              <a:rPr lang="mn-MN" sz="155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сэргийлэх үзлэг – </a:t>
            </a:r>
            <a:r>
              <a:rPr lang="mn-MN" sz="15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9.6% өссөн</a:t>
            </a:r>
          </a:p>
          <a:p>
            <a:pPr marL="342900" lvl="1" indent="-342900">
              <a:buFont typeface="Wingdings" pitchFamily="2" charset="2"/>
              <a:buChar char="q"/>
            </a:pPr>
            <a:r>
              <a:rPr lang="mn-MN" sz="15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Гэмт хэргийн гаралт – 40.0% буурсан</a:t>
            </a:r>
          </a:p>
          <a:p>
            <a:pPr marL="342900" lvl="1" indent="-342900">
              <a:buFont typeface="Wingdings" pitchFamily="2" charset="2"/>
              <a:buChar char="q"/>
            </a:pPr>
            <a:r>
              <a:rPr lang="mn-MN" sz="15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Гэмт хэргийн илрүүлэлт – 18.0 пунктээр нэмэгдсэн</a:t>
            </a:r>
          </a:p>
          <a:p>
            <a:pPr marL="342900" lvl="1" indent="-342900">
              <a:buFont typeface="Wingdings" pitchFamily="2" charset="2"/>
              <a:buChar char="q"/>
            </a:pPr>
            <a:r>
              <a:rPr lang="mn-MN" sz="15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Гэмт </a:t>
            </a:r>
            <a:r>
              <a:rPr lang="mn-MN" sz="155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хэрэгт </a:t>
            </a:r>
            <a:r>
              <a:rPr lang="mn-MN" sz="15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холбогдогч - 44.7% буурсан</a:t>
            </a:r>
          </a:p>
          <a:p>
            <a:pPr marL="342900" lvl="1" indent="-342900">
              <a:buFont typeface="Wingdings" pitchFamily="2" charset="2"/>
              <a:buChar char="q"/>
            </a:pPr>
            <a:r>
              <a:rPr lang="mn-MN" sz="15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Худалдаа, нийтийн хоолны бараа гүйлгээ -18.2% нэмэгдсэн</a:t>
            </a:r>
          </a:p>
          <a:p>
            <a:pPr marL="342900" lvl="1" indent="-342900">
              <a:buFont typeface="Wingdings" pitchFamily="2" charset="2"/>
              <a:buChar char="q"/>
            </a:pPr>
            <a:r>
              <a:rPr lang="mn-MN" sz="15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Автотээврийн  орлого -9.0% өссөн</a:t>
            </a:r>
          </a:p>
          <a:p>
            <a:pPr marL="342900" lvl="1" indent="-342900">
              <a:buFont typeface="Wingdings" pitchFamily="2" charset="2"/>
              <a:buChar char="q"/>
            </a:pPr>
            <a:r>
              <a:rPr lang="mn-MN" sz="15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Холбооны салбарын нийт орлого –</a:t>
            </a:r>
            <a:r>
              <a:rPr lang="en-US" sz="15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n-MN" sz="15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2.9</a:t>
            </a:r>
            <a:r>
              <a:rPr lang="en-US" sz="15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%</a:t>
            </a:r>
            <a:r>
              <a:rPr lang="mn-MN" sz="15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өссөн</a:t>
            </a:r>
          </a:p>
          <a:p>
            <a:pPr marL="342900" lvl="1" indent="-342900">
              <a:buNone/>
            </a:pPr>
            <a:endParaRPr lang="mn-MN" sz="155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Wingdings" pitchFamily="2" charset="2"/>
              <a:buChar char="q"/>
            </a:pPr>
            <a:endParaRPr lang="mn-MN" sz="155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endParaRPr lang="mn-MN" sz="155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endParaRPr lang="en-US" sz="155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endParaRPr lang="en-US" sz="155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endParaRPr lang="mn-MN" sz="16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Wingdings" pitchFamily="2" charset="2"/>
              <a:buChar char="q"/>
            </a:pPr>
            <a:endParaRPr lang="en-US" sz="16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mn-MN" sz="16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742950" lvl="2" indent="-342900">
              <a:buNone/>
            </a:pPr>
            <a:endParaRPr lang="mn-MN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742950" lvl="2" indent="-342900">
              <a:buFont typeface="Wingdings" pitchFamily="2" charset="2"/>
              <a:buChar char="§"/>
            </a:pPr>
            <a:endParaRPr lang="mn-MN" sz="16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742950" lvl="2" indent="-342900">
              <a:buFont typeface="Wingdings" pitchFamily="2" charset="2"/>
              <a:buChar char="§"/>
            </a:pPr>
            <a:endParaRPr lang="mn-MN" sz="16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742950" lvl="2" indent="-342900">
              <a:buFont typeface="Wingdings" pitchFamily="2" charset="2"/>
              <a:buChar char="§"/>
            </a:pPr>
            <a:endParaRPr lang="mn-MN" sz="16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742950" lvl="2" indent="-342900">
              <a:buFont typeface="Wingdings" pitchFamily="2" charset="2"/>
              <a:buChar char="§"/>
            </a:pPr>
            <a:endParaRPr lang="mn-MN" sz="16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742950" lvl="2" indent="-342900"/>
            <a:endParaRPr lang="mn-MN" sz="16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29200" y="990601"/>
            <a:ext cx="4114800" cy="774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Font typeface="Wingdings" pitchFamily="2" charset="2"/>
              <a:buChar char="q"/>
            </a:pPr>
            <a:r>
              <a:rPr lang="mn-MN" sz="15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Зүй бусаар хорогдсон том мал -99.1</a:t>
            </a:r>
            <a:r>
              <a:rPr lang="en-US" sz="15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% </a:t>
            </a:r>
            <a:r>
              <a:rPr lang="mn-MN" sz="15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буурсан</a:t>
            </a:r>
          </a:p>
          <a:p>
            <a:pPr>
              <a:buFont typeface="Wingdings" pitchFamily="2" charset="2"/>
              <a:buChar char="q"/>
            </a:pPr>
            <a:r>
              <a:rPr lang="mn-MN" sz="15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Нийтийн</a:t>
            </a:r>
            <a:r>
              <a:rPr lang="en-US" sz="15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n-MN" sz="15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аж ахуйн орлого – 2.2% өссөн</a:t>
            </a:r>
          </a:p>
          <a:p>
            <a:pPr marL="342900" lvl="1" indent="-342900">
              <a:buFont typeface="Wingdings" pitchFamily="2" charset="2"/>
              <a:buChar char="q"/>
            </a:pPr>
            <a:r>
              <a:rPr lang="mn-MN" sz="15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Ахуйн үйлчилгээний орлого – 30.5%  өссөн</a:t>
            </a:r>
          </a:p>
          <a:p>
            <a:pPr marL="342900" lvl="1" indent="-342900">
              <a:buFont typeface="Wingdings" pitchFamily="2" charset="2"/>
              <a:buChar char="q"/>
            </a:pPr>
            <a:r>
              <a:rPr lang="mn-MN" sz="15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Халдварт </a:t>
            </a:r>
            <a:r>
              <a:rPr lang="mn-MN" sz="155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өвчний гаралт –0.6 продицимилээр буурсан</a:t>
            </a:r>
          </a:p>
          <a:p>
            <a:pPr marL="0" lvl="1"/>
            <a:endParaRPr lang="mn-MN" sz="155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mn-MN" sz="16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Сөрөг үзүүлэлт:</a:t>
            </a:r>
          </a:p>
          <a:p>
            <a:pPr>
              <a:buNone/>
            </a:pPr>
            <a:endParaRPr lang="en-US" sz="1600" b="1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lvl="1">
              <a:buFont typeface="Wingdings" pitchFamily="2" charset="2"/>
              <a:buChar char="Ø"/>
            </a:pPr>
            <a:r>
              <a:rPr lang="mn-MN" sz="15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Төрөлт –</a:t>
            </a:r>
            <a:r>
              <a:rPr lang="en-US" sz="15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mn-MN" sz="15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.5</a:t>
            </a:r>
            <a:r>
              <a:rPr lang="en-US" sz="15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n-MN" sz="15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промилээр буурсан</a:t>
            </a:r>
          </a:p>
          <a:p>
            <a:pPr marL="0" lvl="1">
              <a:buFont typeface="Wingdings" pitchFamily="2" charset="2"/>
              <a:buChar char="Ø"/>
            </a:pPr>
            <a:r>
              <a:rPr lang="mn-MN" sz="15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Нас баралт</a:t>
            </a:r>
            <a:r>
              <a:rPr lang="en-US" sz="15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mn-MN" sz="15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0.3 промилээр нэмэгдсэн</a:t>
            </a:r>
          </a:p>
          <a:p>
            <a:pPr marL="0" lvl="1">
              <a:buFont typeface="Wingdings" pitchFamily="2" charset="2"/>
              <a:buChar char="Ø"/>
            </a:pPr>
            <a:r>
              <a:rPr lang="mn-MN" sz="15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Нялхсын эндэгдэл – 8.2 промилээр нэмэгдсэн</a:t>
            </a:r>
          </a:p>
          <a:p>
            <a:pPr marL="0" lvl="1">
              <a:buFont typeface="Wingdings" pitchFamily="2" charset="2"/>
              <a:buChar char="Ø"/>
            </a:pPr>
            <a:r>
              <a:rPr lang="mn-MN" sz="15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Аж үйлдвэрийн салбарын бүтээгдэхүүн үйлдвэрлэлт –</a:t>
            </a:r>
            <a:r>
              <a:rPr lang="en-US" sz="15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n-MN" sz="15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16</a:t>
            </a:r>
            <a:r>
              <a:rPr lang="en-US" sz="15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mn-MN" sz="15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9% буурсан</a:t>
            </a:r>
          </a:p>
          <a:p>
            <a:pPr marL="0" lvl="1">
              <a:buFont typeface="Wingdings" pitchFamily="2" charset="2"/>
              <a:buChar char="Ø"/>
            </a:pPr>
            <a:r>
              <a:rPr lang="mn-MN" sz="15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Аж үйлдвэрийн салбарын бүтээгдэхүүн борлуулалт – 19.1% буурсан</a:t>
            </a:r>
            <a:r>
              <a:rPr lang="en-US" sz="15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mn-MN" sz="155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lvl="1">
              <a:buFont typeface="Wingdings" pitchFamily="2" charset="2"/>
              <a:buChar char="Ø"/>
            </a:pPr>
            <a:r>
              <a:rPr lang="mn-MN" sz="155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Барилга угсралт, их засварын ажил </a:t>
            </a:r>
            <a:r>
              <a:rPr lang="mn-MN" sz="15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–36</a:t>
            </a:r>
            <a:r>
              <a:rPr lang="en-US" sz="15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mn-MN" sz="15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1% буурсан</a:t>
            </a:r>
            <a:endParaRPr lang="mn-MN" sz="155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lvl="1"/>
            <a:endParaRPr lang="en-US" sz="155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endParaRPr lang="en-US" sz="155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1">
              <a:buFont typeface="Wingdings" pitchFamily="2" charset="2"/>
              <a:buChar char="Ø"/>
            </a:pPr>
            <a:endParaRPr lang="mn-MN" sz="155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1"/>
            <a:endParaRPr lang="mn-MN" sz="1550" dirty="0" smtClean="0">
              <a:latin typeface="Arial" pitchFamily="34" charset="0"/>
              <a:cs typeface="Arial" pitchFamily="34" charset="0"/>
            </a:endParaRPr>
          </a:p>
          <a:p>
            <a:pPr marL="0" lvl="1"/>
            <a:endParaRPr lang="en-US" sz="1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lvl="1">
              <a:buFont typeface="Wingdings" pitchFamily="2" charset="2"/>
              <a:buChar char="Ø"/>
            </a:pPr>
            <a:endParaRPr lang="en-US" sz="1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lvl="1">
              <a:buFont typeface="Wingdings" pitchFamily="2" charset="2"/>
              <a:buChar char="Ø"/>
            </a:pPr>
            <a:endParaRPr lang="mn-MN" sz="1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lvl="1"/>
            <a:endParaRPr lang="en-US" sz="1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lvl="1">
              <a:buFont typeface="Wingdings" pitchFamily="2" charset="2"/>
              <a:buChar char="Ø"/>
            </a:pPr>
            <a:endParaRPr lang="mn-MN" sz="16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mn-MN" sz="16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2">
              <a:buFont typeface="Wingdings" pitchFamily="2" charset="2"/>
              <a:buChar char="Ø"/>
            </a:pPr>
            <a:endParaRPr lang="mn-MN" sz="16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876800" y="914400"/>
            <a:ext cx="0" cy="594360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2532"/>
            <a:ext cx="8458200" cy="400110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just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АЙМГИЙН ЭДИЙН ЗАСАГ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,</a:t>
            </a:r>
            <a:r>
              <a:rPr lang="mn-MN" sz="20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НИЙГМИЙН ХӨГЖЛИЙН ДҮН</a:t>
            </a:r>
            <a:endParaRPr lang="mn-MN" sz="2000" b="1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8458200" cy="400110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just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АЖЛЫН БАЙР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4876800" y="914400"/>
            <a:ext cx="11112" cy="5943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9144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03334758"/>
              </p:ext>
            </p:extLst>
          </p:nvPr>
        </p:nvGraphicFramePr>
        <p:xfrm>
          <a:off x="83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9841931"/>
              </p:ext>
            </p:extLst>
          </p:nvPr>
        </p:nvGraphicFramePr>
        <p:xfrm>
          <a:off x="4887912" y="1066800"/>
          <a:ext cx="4267200" cy="5410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685800" y="525463"/>
            <a:ext cx="8458200" cy="400050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ЭРҮҮЛ МЭНД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8" name="Straight Connector 7"/>
          <p:cNvCxnSpPr>
            <a:stCxn id="9" idx="2"/>
          </p:cNvCxnSpPr>
          <p:nvPr/>
        </p:nvCxnSpPr>
        <p:spPr>
          <a:xfrm flipH="1">
            <a:off x="4743450" y="1524000"/>
            <a:ext cx="19050" cy="472440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9906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Placeholder 1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mn-MN" sz="1400" dirty="0" smtClean="0">
                <a:latin typeface="Arial" pitchFamily="34" charset="0"/>
                <a:cs typeface="Arial" pitchFamily="34" charset="0"/>
              </a:rPr>
              <a:t>ХАЛДВАРТ ӨВЧНИЙ ГАРАЛТ</a:t>
            </a:r>
          </a:p>
          <a:p>
            <a:pPr algn="ctr"/>
            <a:r>
              <a:rPr lang="en-US" sz="1400" b="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mn-MN" sz="1400" b="0" dirty="0" smtClean="0">
                <a:latin typeface="Arial" pitchFamily="34" charset="0"/>
                <a:cs typeface="Arial" pitchFamily="34" charset="0"/>
              </a:rPr>
              <a:t>продицимиль</a:t>
            </a:r>
            <a:r>
              <a:rPr lang="en-US" sz="1400" b="0" dirty="0" smtClean="0">
                <a:latin typeface="Arial" pitchFamily="34" charset="0"/>
                <a:cs typeface="Arial" pitchFamily="34" charset="0"/>
              </a:rPr>
              <a:t>)</a:t>
            </a:r>
            <a:endParaRPr lang="mn-MN" sz="1400" b="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52738540"/>
              </p:ext>
            </p:extLst>
          </p:nvPr>
        </p:nvGraphicFramePr>
        <p:xfrm>
          <a:off x="4876800" y="2438400"/>
          <a:ext cx="3581401" cy="2971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59232"/>
                <a:gridCol w="546941"/>
                <a:gridCol w="625076"/>
                <a:gridCol w="625076"/>
                <a:gridCol w="625076"/>
              </a:tblGrid>
              <a:tr h="1485900">
                <a:tc>
                  <a:txBody>
                    <a:bodyPr/>
                    <a:lstStyle/>
                    <a:p>
                      <a:pPr algn="ctr"/>
                      <a:endParaRPr lang="mn-MN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mn-MN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Үзүүлэлт</a:t>
                      </a:r>
                      <a:endParaRPr lang="mn-M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mn-MN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mn-MN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mn-MN" sz="1200" dirty="0" smtClean="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mn-MN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mn-MN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mn-MN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mn-MN" sz="1200" dirty="0" smtClean="0"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  <a:endParaRPr lang="mn-MN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  <a:endParaRPr lang="mn-MN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  <a:endParaRPr lang="mn-MN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1485900">
                <a:tc>
                  <a:txBody>
                    <a:bodyPr/>
                    <a:lstStyle/>
                    <a:p>
                      <a:pPr algn="ctr"/>
                      <a:endParaRPr lang="mn-MN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Халдварт өвчний гаралт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mn-MN" sz="1200" dirty="0" smtClean="0">
                          <a:latin typeface="Arial" pitchFamily="34" charset="0"/>
                          <a:cs typeface="Arial" pitchFamily="34" charset="0"/>
                        </a:rPr>
                        <a:t>продицимиль</a:t>
                      </a: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mn-MN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28.7</a:t>
                      </a:r>
                      <a:endParaRPr lang="mn-M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mn-MN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mn-MN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7.9</a:t>
                      </a:r>
                      <a:endParaRPr lang="mn-M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11.8</a:t>
                      </a:r>
                      <a:endParaRPr lang="mn-M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11.2</a:t>
                      </a:r>
                      <a:endParaRPr lang="mn-M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5401661"/>
              </p:ext>
            </p:extLst>
          </p:nvPr>
        </p:nvGraphicFramePr>
        <p:xfrm>
          <a:off x="685800" y="1752600"/>
          <a:ext cx="4040188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685800" y="525463"/>
            <a:ext cx="8458200" cy="400050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ХЭРЭГ ЗӨРЧИЛ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800600" y="1066800"/>
            <a:ext cx="0" cy="525780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990600"/>
            <a:ext cx="53895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65777947"/>
              </p:ext>
            </p:extLst>
          </p:nvPr>
        </p:nvGraphicFramePr>
        <p:xfrm>
          <a:off x="6858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ontent Placeholder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2017394"/>
              </p:ext>
            </p:extLst>
          </p:nvPr>
        </p:nvGraphicFramePr>
        <p:xfrm>
          <a:off x="4841478" y="1589087"/>
          <a:ext cx="4038600" cy="4720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9045"/>
            <a:ext cx="8458200" cy="400110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just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САНХҮҮГИЙН ОРЧИН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8310" y="601738"/>
            <a:ext cx="539490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5029200" y="738051"/>
            <a:ext cx="0" cy="594360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 bwMode="auto">
          <a:xfrm>
            <a:off x="838200" y="15240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Орон нутгийн төсвийн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mn-MN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орлогын гүйцэтгэл,</a:t>
            </a:r>
            <a:r>
              <a:rPr kumimoji="0" lang="mn-M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сая төгрөг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83732581"/>
              </p:ext>
            </p:extLst>
          </p:nvPr>
        </p:nvGraphicFramePr>
        <p:xfrm>
          <a:off x="773974" y="2133600"/>
          <a:ext cx="4114800" cy="3505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219200"/>
                <a:gridCol w="1066800"/>
                <a:gridCol w="914400"/>
                <a:gridCol w="914400"/>
              </a:tblGrid>
              <a:tr h="876300">
                <a:tc>
                  <a:txBody>
                    <a:bodyPr/>
                    <a:lstStyle/>
                    <a:p>
                      <a:endParaRPr lang="mn-M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100" dirty="0" smtClean="0">
                          <a:latin typeface="Arial" pitchFamily="34" charset="0"/>
                          <a:cs typeface="Arial" pitchFamily="34" charset="0"/>
                        </a:rPr>
                        <a:t>Төлөвлөгөө</a:t>
                      </a:r>
                      <a:endParaRPr lang="mn-MN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100" dirty="0" smtClean="0">
                          <a:latin typeface="Arial" pitchFamily="34" charset="0"/>
                          <a:cs typeface="Arial" pitchFamily="34" charset="0"/>
                        </a:rPr>
                        <a:t>Гүйцэтгэл</a:t>
                      </a:r>
                      <a:endParaRPr lang="mn-MN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100" dirty="0" smtClean="0">
                          <a:latin typeface="Arial" pitchFamily="34" charset="0"/>
                          <a:cs typeface="Arial" pitchFamily="34" charset="0"/>
                        </a:rPr>
                        <a:t>Биелэлт</a:t>
                      </a:r>
                      <a:endParaRPr lang="mn-MN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876300">
                <a:tc>
                  <a:txBody>
                    <a:bodyPr/>
                    <a:lstStyle/>
                    <a:p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Нийт орлого</a:t>
                      </a:r>
                      <a:endParaRPr lang="mn-M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14599.4</a:t>
                      </a:r>
                      <a:endParaRPr lang="mn-M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15299.9</a:t>
                      </a:r>
                      <a:endParaRPr lang="mn-M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104.8</a:t>
                      </a:r>
                      <a:endParaRPr lang="mn-M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876300">
                <a:tc>
                  <a:txBody>
                    <a:bodyPr/>
                    <a:lstStyle/>
                    <a:p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Татварын орлого</a:t>
                      </a:r>
                      <a:endParaRPr lang="mn-M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7822.1</a:t>
                      </a:r>
                      <a:endParaRPr lang="mn-M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8643.0</a:t>
                      </a:r>
                      <a:endParaRPr lang="mn-M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110.5</a:t>
                      </a:r>
                      <a:endParaRPr lang="mn-M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876300">
                <a:tc>
                  <a:txBody>
                    <a:bodyPr/>
                    <a:lstStyle/>
                    <a:p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Татврын бус орлого</a:t>
                      </a:r>
                      <a:endParaRPr lang="mn-M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6777.3</a:t>
                      </a:r>
                      <a:endParaRPr lang="mn-M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6656.9</a:t>
                      </a:r>
                      <a:endParaRPr lang="mn-M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98.2</a:t>
                      </a:r>
                      <a:endParaRPr lang="mn-M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 bwMode="auto">
          <a:xfrm>
            <a:off x="5257800" y="1524000"/>
            <a:ext cx="3733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Орон нутгийн төсвийн зарлагын  гүйцэтгэл,</a:t>
            </a:r>
            <a:r>
              <a:rPr kumimoji="0" lang="mn-M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сая төгрөг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3" name="Content Placeholder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729569091"/>
              </p:ext>
            </p:extLst>
          </p:nvPr>
        </p:nvGraphicFramePr>
        <p:xfrm>
          <a:off x="5111491" y="2133600"/>
          <a:ext cx="3880108" cy="3524941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{775DCB02-9BB8-47FD-8907-85C794F793BA}</a:tableStyleId>
              </a:tblPr>
              <a:tblGrid>
                <a:gridCol w="873981"/>
                <a:gridCol w="1026482"/>
                <a:gridCol w="1026482"/>
                <a:gridCol w="953163"/>
              </a:tblGrid>
              <a:tr h="851907">
                <a:tc>
                  <a:txBody>
                    <a:bodyPr/>
                    <a:lstStyle/>
                    <a:p>
                      <a:endParaRPr lang="mn-M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100" dirty="0" smtClean="0">
                          <a:latin typeface="Arial" pitchFamily="34" charset="0"/>
                          <a:cs typeface="Arial" pitchFamily="34" charset="0"/>
                        </a:rPr>
                        <a:t>Төлөвлөгөө</a:t>
                      </a:r>
                      <a:endParaRPr lang="mn-MN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100" dirty="0" smtClean="0">
                          <a:latin typeface="Arial" pitchFamily="34" charset="0"/>
                          <a:cs typeface="Arial" pitchFamily="34" charset="0"/>
                        </a:rPr>
                        <a:t>Гүйцэтгэл</a:t>
                      </a:r>
                      <a:endParaRPr lang="mn-MN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100" dirty="0" smtClean="0">
                          <a:latin typeface="Arial" pitchFamily="34" charset="0"/>
                          <a:cs typeface="Arial" pitchFamily="34" charset="0"/>
                        </a:rPr>
                        <a:t>Биелэлт</a:t>
                      </a:r>
                      <a:endParaRPr lang="mn-MN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851907">
                <a:tc>
                  <a:txBody>
                    <a:bodyPr/>
                    <a:lstStyle/>
                    <a:p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Нийт зарлага</a:t>
                      </a:r>
                      <a:endParaRPr lang="mn-M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21174.1</a:t>
                      </a:r>
                      <a:endParaRPr lang="mn-M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9899.3</a:t>
                      </a:r>
                      <a:endParaRPr lang="mn-M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46.8</a:t>
                      </a:r>
                      <a:endParaRPr lang="mn-M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876247">
                <a:tc>
                  <a:txBody>
                    <a:bodyPr/>
                    <a:lstStyle/>
                    <a:p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Цалин хөлс</a:t>
                      </a:r>
                      <a:endParaRPr lang="mn-M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5544.6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4979.7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89.8</a:t>
                      </a:r>
                    </a:p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925139">
                <a:tc>
                  <a:txBody>
                    <a:bodyPr/>
                    <a:lstStyle/>
                    <a:p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Бараа үйлчил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mn-MN" sz="1400" dirty="0" smtClean="0">
                          <a:latin typeface="Arial" pitchFamily="34" charset="0"/>
                          <a:cs typeface="Arial" pitchFamily="34" charset="0"/>
                        </a:rPr>
                        <a:t>гээний зардал</a:t>
                      </a:r>
                      <a:endParaRPr lang="mn-M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6831.0</a:t>
                      </a:r>
                      <a:endParaRPr lang="mn-M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3234.9</a:t>
                      </a:r>
                      <a:endParaRPr lang="mn-M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47.4</a:t>
                      </a:r>
                      <a:endParaRPr lang="mn-M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9045"/>
            <a:ext cx="8458200" cy="400110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just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САНХҮҮГИЙН ОРЧИН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609600"/>
            <a:ext cx="539490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4800600" y="609600"/>
            <a:ext cx="0" cy="594360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105400" y="1828800"/>
            <a:ext cx="373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sz="1400" b="1" dirty="0" smtClean="0">
                <a:latin typeface="Arial" pitchFamily="34" charset="0"/>
                <a:cs typeface="Arial" pitchFamily="34" charset="0"/>
              </a:rPr>
              <a:t>ТӨСВИЙН ЗАРЛАГА,</a:t>
            </a:r>
            <a:r>
              <a:rPr lang="mn-MN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n-MN" sz="1400" i="1" dirty="0" smtClean="0">
                <a:latin typeface="Arial" pitchFamily="34" charset="0"/>
                <a:cs typeface="Arial" pitchFamily="34" charset="0"/>
              </a:rPr>
              <a:t>салбараар, хувиар</a:t>
            </a:r>
            <a:endParaRPr lang="en-US" sz="14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872222550"/>
              </p:ext>
            </p:extLst>
          </p:nvPr>
        </p:nvGraphicFramePr>
        <p:xfrm>
          <a:off x="762000" y="1828800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164812327"/>
              </p:ext>
            </p:extLst>
          </p:nvPr>
        </p:nvGraphicFramePr>
        <p:xfrm>
          <a:off x="4791891" y="2133600"/>
          <a:ext cx="4352109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685800" y="525463"/>
            <a:ext cx="8458200" cy="400050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just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АЖ ҮЙЛДВЭР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838200" y="1524000"/>
            <a:ext cx="4040188" cy="639762"/>
          </a:xfrm>
        </p:spPr>
        <p:txBody>
          <a:bodyPr/>
          <a:lstStyle/>
          <a:p>
            <a:pPr algn="ctr"/>
            <a:r>
              <a:rPr lang="mn-MN" sz="1400" dirty="0" smtClean="0">
                <a:latin typeface="Arial" pitchFamily="34" charset="0"/>
                <a:cs typeface="Arial" pitchFamily="34" charset="0"/>
              </a:rPr>
              <a:t>НИЙТ БҮТЭЭГДЭХҮҮН ҮЙЛДВЭРЛЭЛТ</a:t>
            </a:r>
          </a:p>
          <a:p>
            <a:pPr algn="ctr"/>
            <a:r>
              <a:rPr lang="en-US" sz="1400" b="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mn-MN" sz="1400" b="0" i="1" dirty="0" smtClean="0">
                <a:latin typeface="Arial" pitchFamily="34" charset="0"/>
                <a:cs typeface="Arial" pitchFamily="34" charset="0"/>
              </a:rPr>
              <a:t>тэрбум төгрөг</a:t>
            </a:r>
            <a:r>
              <a:rPr lang="en-US" sz="1400" b="0" i="1" dirty="0" smtClean="0">
                <a:latin typeface="Arial" pitchFamily="34" charset="0"/>
                <a:cs typeface="Arial" pitchFamily="34" charset="0"/>
              </a:rPr>
              <a:t>)</a:t>
            </a:r>
            <a:endParaRPr lang="mn-MN" sz="1400" b="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953000" y="1524000"/>
            <a:ext cx="4041775" cy="639762"/>
          </a:xfrm>
        </p:spPr>
        <p:txBody>
          <a:bodyPr/>
          <a:lstStyle/>
          <a:p>
            <a:pPr algn="ctr"/>
            <a:r>
              <a:rPr lang="mn-MN" sz="1400" dirty="0" smtClean="0">
                <a:latin typeface="Arial" pitchFamily="34" charset="0"/>
                <a:cs typeface="Arial" pitchFamily="34" charset="0"/>
              </a:rPr>
              <a:t>НИЙТ БҮТЭЭГДЭХҮҮН ҮЙЛДВЭРЛЭЛТ</a:t>
            </a:r>
          </a:p>
          <a:p>
            <a:pPr algn="ctr"/>
            <a:r>
              <a:rPr lang="en-US" sz="1400" b="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mn-MN" sz="1400" b="0" i="1" dirty="0" smtClean="0">
                <a:latin typeface="Arial" pitchFamily="34" charset="0"/>
                <a:cs typeface="Arial" pitchFamily="34" charset="0"/>
              </a:rPr>
              <a:t>салбар, бүтцээр</a:t>
            </a:r>
            <a:r>
              <a:rPr lang="en-US" sz="1400" b="0" i="1" dirty="0" smtClean="0">
                <a:latin typeface="Arial" pitchFamily="34" charset="0"/>
                <a:cs typeface="Arial" pitchFamily="34" charset="0"/>
              </a:rPr>
              <a:t>)</a:t>
            </a:r>
            <a:endParaRPr lang="mn-MN" sz="1400" b="0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800600" y="914400"/>
            <a:ext cx="0" cy="594360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9144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066800" y="6172200"/>
            <a:ext cx="373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sz="1400" dirty="0" smtClean="0">
                <a:latin typeface="Arial" pitchFamily="34" charset="0"/>
                <a:cs typeface="Arial" pitchFamily="34" charset="0"/>
              </a:rPr>
              <a:t>Үйлдвэрлэлт                      Борлуулалт               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14400" y="6248400"/>
            <a:ext cx="152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48000" y="6248400"/>
            <a:ext cx="152400" cy="152400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40198036"/>
              </p:ext>
            </p:extLst>
          </p:nvPr>
        </p:nvGraphicFramePr>
        <p:xfrm>
          <a:off x="762000" y="2209800"/>
          <a:ext cx="38862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436277467"/>
              </p:ext>
            </p:extLst>
          </p:nvPr>
        </p:nvGraphicFramePr>
        <p:xfrm>
          <a:off x="4767943" y="2373312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2013\12. December 2013\display1.jpg"/>
          <p:cNvPicPr>
            <a:picLocks noChangeAspect="1" noChangeArrowheads="1"/>
          </p:cNvPicPr>
          <p:nvPr/>
        </p:nvPicPr>
        <p:blipFill>
          <a:blip r:embed="rId2" cstate="print"/>
          <a:srcRect l="23940" t="30411" r="23524" b="9421"/>
          <a:stretch>
            <a:fillRect/>
          </a:stretch>
        </p:blipFill>
        <p:spPr bwMode="auto">
          <a:xfrm>
            <a:off x="914400" y="457200"/>
            <a:ext cx="7391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638800" y="4953000"/>
            <a:ext cx="3200400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u="sng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</a:t>
            </a:r>
            <a:r>
              <a:rPr lang="en-US" sz="2000" u="sng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://</a:t>
            </a:r>
            <a:r>
              <a:rPr lang="en-US" sz="2000" u="sng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orkhon.nso.mn/</a:t>
            </a:r>
            <a:endParaRPr lang="mn-MN" sz="2000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 smtClean="0"/>
              <a:t>ORKHON@NSO.MN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914401" y="4953001"/>
            <a:ext cx="4724399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mn-MN" sz="2400" b="1" dirty="0" smtClean="0"/>
              <a:t>Хэлтсийн цахим хуудас:</a:t>
            </a:r>
          </a:p>
          <a:p>
            <a:pPr algn="r">
              <a:lnSpc>
                <a:spcPct val="150000"/>
              </a:lnSpc>
            </a:pPr>
            <a:r>
              <a:rPr lang="mn-MN" sz="2400" b="1" dirty="0" smtClean="0"/>
              <a:t>Хэлтсийн цахим шуудангийн хаяг:</a:t>
            </a:r>
            <a:endParaRPr lang="en-US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m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2014.02sar</Template>
  <TotalTime>7712</TotalTime>
  <Words>473</Words>
  <Application>Microsoft Office PowerPoint</Application>
  <PresentationFormat>On-screen Show (4:3)</PresentationFormat>
  <Paragraphs>177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dem1</vt:lpstr>
      <vt:lpstr>АЙМГИЙН ЭДИЙН ЗАСАГ, НИЙГМИЙН ХӨГЖЛИЙН 2019 ОНЫ 2-Р сарын ДҮНГИЙН ТАНИЛЦУУЛГА</vt:lpstr>
      <vt:lpstr>АЙМГИЙН ЭДИЙН ЗАСАГ, НИЙГМИЙН ХӨГЖЛИЙН ДҮН</vt:lpstr>
      <vt:lpstr>АЖЛЫН БАЙР</vt:lpstr>
      <vt:lpstr>PowerPoint Presentation</vt:lpstr>
      <vt:lpstr>PowerPoint Presentation</vt:lpstr>
      <vt:lpstr>САНХҮҮГИЙН ОРЧИН</vt:lpstr>
      <vt:lpstr>САНХҮҮГИЙН ОРЧИН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ОРХОН АЙМГИЙН СТАТИСТИКИЙН ХЭЛТЭС ХЭВЛЭЛИЙН  БАГА ХУРАЛ</dc:title>
  <dc:creator>Lhagva-Ochir</dc:creator>
  <cp:lastModifiedBy>Purevmaa</cp:lastModifiedBy>
  <cp:revision>1404</cp:revision>
  <dcterms:created xsi:type="dcterms:W3CDTF">2014-04-10T10:08:15Z</dcterms:created>
  <dcterms:modified xsi:type="dcterms:W3CDTF">2019-03-14T02:31:26Z</dcterms:modified>
</cp:coreProperties>
</file>