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.xml" ContentType="application/vnd.openxmlformats-officedocument.presentationml.notesSlid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92" r:id="rId2"/>
    <p:sldId id="379" r:id="rId3"/>
    <p:sldId id="280" r:id="rId4"/>
    <p:sldId id="285" r:id="rId5"/>
    <p:sldId id="289" r:id="rId6"/>
    <p:sldId id="389" r:id="rId7"/>
    <p:sldId id="279" r:id="rId8"/>
    <p:sldId id="362" r:id="rId9"/>
    <p:sldId id="390" r:id="rId10"/>
    <p:sldId id="391" r:id="rId11"/>
    <p:sldId id="392" r:id="rId12"/>
    <p:sldId id="394" r:id="rId13"/>
    <p:sldId id="377" r:id="rId14"/>
    <p:sldId id="351" r:id="rId15"/>
  </p:sldIdLst>
  <p:sldSz cx="9144000" cy="6858000" type="screen4x3"/>
  <p:notesSz cx="6956425" cy="10186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08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1" autoAdjust="0"/>
    <p:restoredTop sz="94660"/>
  </p:normalViewPr>
  <p:slideViewPr>
    <p:cSldViewPr>
      <p:cViewPr varScale="1">
        <p:scale>
          <a:sx n="110" d="100"/>
          <a:sy n="110" d="100"/>
        </p:scale>
        <p:origin x="181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102"/>
      </p:cViewPr>
      <p:guideLst>
        <p:guide orient="horz" pos="3208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mn-MN" sz="1400"/>
            </a:pPr>
            <a:r>
              <a:rPr lang="mn-MN" sz="1400"/>
              <a:t>НИЙТ БИЙ БОЛСОН АЖЛЫН БАЙР</a:t>
            </a:r>
            <a:endParaRPr lang="ru-RU" sz="140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Нийт бий болсон ажлын байр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mn-MN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1037</c:v>
                </c:pt>
                <c:pt idx="1">
                  <c:v>212</c:v>
                </c:pt>
                <c:pt idx="2">
                  <c:v>821</c:v>
                </c:pt>
                <c:pt idx="3">
                  <c:v>951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0691456"/>
        <c:axId val="820692544"/>
      </c:barChart>
      <c:catAx>
        <c:axId val="820691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 b="1"/>
            </a:pPr>
            <a:endParaRPr lang="en-US"/>
          </a:p>
        </c:txPr>
        <c:crossAx val="820692544"/>
        <c:crosses val="autoZero"/>
        <c:auto val="1"/>
        <c:lblAlgn val="ctr"/>
        <c:lblOffset val="100"/>
        <c:noMultiLvlLbl val="0"/>
      </c:catAx>
      <c:valAx>
        <c:axId val="8206925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820691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51923934036548"/>
          <c:y val="3.0366929749309438E-2"/>
          <c:w val="0.79777472391422766"/>
          <c:h val="0.873167456747050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/>
          </c:dPt>
          <c:dLbls>
            <c:dLbl>
              <c:idx val="0"/>
              <c:layout>
                <c:manualLayout>
                  <c:x val="-1.5723270440251583E-2"/>
                  <c:y val="1.3496413221915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446540880503597E-3"/>
                  <c:y val="3.3741033054788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43396226415094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4339622641509448E-3"/>
                  <c:y val="6.74820661095770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mn-MN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>
                  <c:v>33.299999999999997</c:v>
                </c:pt>
                <c:pt idx="1">
                  <c:v>33.6</c:v>
                </c:pt>
                <c:pt idx="2">
                  <c:v>42.4</c:v>
                </c:pt>
                <c:pt idx="3">
                  <c:v>50.5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0697440"/>
        <c:axId val="820693632"/>
      </c:barChart>
      <c:catAx>
        <c:axId val="820697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820693632"/>
        <c:crossesAt val="0"/>
        <c:auto val="1"/>
        <c:lblAlgn val="ctr"/>
        <c:lblOffset val="100"/>
        <c:noMultiLvlLbl val="0"/>
      </c:catAx>
      <c:valAx>
        <c:axId val="820693632"/>
        <c:scaling>
          <c:orientation val="minMax"/>
          <c:min val="0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82069744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00068039413378"/>
          <c:y val="0.16689807524059491"/>
          <c:w val="0.76114528888916377"/>
          <c:h val="0.6728735783027122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6"/>
          <c:dLbls>
            <c:dLbl>
              <c:idx val="0"/>
              <c:layout>
                <c:manualLayout>
                  <c:x val="0.23321832610672291"/>
                  <c:y val="0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1340920758825022"/>
                  <c:y val="-1.563692649080508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mn-MN" sz="1200" b="1" dirty="0" smtClean="0"/>
                      <a:t>Барил-гын материа-лын </a:t>
                    </a:r>
                    <a:r>
                      <a:rPr lang="mn-MN" sz="1200" b="1" dirty="0"/>
                      <a:t>дэлгүүр
</a:t>
                    </a:r>
                    <a:r>
                      <a:rPr lang="mn-MN" sz="1200" b="1" dirty="0" smtClean="0"/>
                      <a:t>0.6%</a:t>
                    </a:r>
                    <a:endParaRPr lang="mn-MN" sz="1200" dirty="0"/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9111157845253629"/>
                  <c:y val="-1.5272747156605425E-2"/>
                </c:manualLayout>
              </c:layout>
              <c:tx>
                <c:rich>
                  <a:bodyPr/>
                  <a:lstStyle/>
                  <a:p>
                    <a:r>
                      <a:rPr lang="mn-MN" sz="1200" b="1" dirty="0">
                        <a:solidFill>
                          <a:schemeClr val="tx1"/>
                        </a:solidFill>
                      </a:rPr>
                      <a:t>Зоогийн газар
</a:t>
                    </a:r>
                    <a:r>
                      <a:rPr lang="mn-MN" sz="1200" b="1" dirty="0" smtClean="0">
                        <a:solidFill>
                          <a:schemeClr val="tx1"/>
                        </a:solidFill>
                      </a:rPr>
                      <a:t>16.4%</a:t>
                    </a:r>
                    <a:endParaRPr lang="mn-MN" sz="12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23725961984524E-2"/>
                  <c:y val="4.321533245844269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mn-MN" sz="1200" b="1" dirty="0" smtClean="0">
                        <a:solidFill>
                          <a:schemeClr val="tx1"/>
                        </a:solidFill>
                      </a:rPr>
                      <a:t>Шата-хуун борлуу-лалт</a:t>
                    </a:r>
                    <a:r>
                      <a:rPr lang="mn-MN" sz="1200" b="1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mn-MN" sz="1200" b="1" dirty="0" smtClean="0">
                        <a:solidFill>
                          <a:schemeClr val="tx1"/>
                        </a:solidFill>
                      </a:rPr>
                      <a:t>30.3%</a:t>
                    </a:r>
                    <a:endParaRPr lang="mn-MN" sz="120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1633935585232"/>
                      <c:h val="0.17427076943012001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1121994668184153"/>
                  <c:y val="8.0353545476816793E-3"/>
                </c:manualLayout>
              </c:layout>
              <c:tx>
                <c:rich>
                  <a:bodyPr/>
                  <a:lstStyle/>
                  <a:p>
                    <a:r>
                      <a:rPr lang="mn-MN" sz="1300" b="1" dirty="0"/>
                      <a:t>Эм </a:t>
                    </a:r>
                    <a:r>
                      <a:rPr lang="mn-MN" sz="1300" b="1" dirty="0" smtClean="0"/>
                      <a:t>борлуу-лалт</a:t>
                    </a:r>
                    <a:r>
                      <a:rPr lang="mn-MN" sz="1300" b="1" dirty="0"/>
                      <a:t>
</a:t>
                    </a:r>
                    <a:r>
                      <a:rPr lang="mn-MN" sz="1300" b="1" dirty="0" smtClean="0"/>
                      <a:t>7.1%</a:t>
                    </a:r>
                    <a:endParaRPr lang="mn-MN" dirty="0"/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90573448546739"/>
                      <c:h val="0.17427076943012001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8.5408019991216666E-2"/>
                  <c:y val="-9.6424254572180009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Барааны дэлгүүр</c:v>
                </c:pt>
                <c:pt idx="1">
                  <c:v>Хүнсний дэлгүүр</c:v>
                </c:pt>
                <c:pt idx="2">
                  <c:v>Барилгын материалын дэлгүүр</c:v>
                </c:pt>
                <c:pt idx="3">
                  <c:v>Зоогийн газар</c:v>
                </c:pt>
                <c:pt idx="4">
                  <c:v>Шатахуун борлуулалт</c:v>
                </c:pt>
                <c:pt idx="5">
                  <c:v>Эм борлуулалт</c:v>
                </c:pt>
                <c:pt idx="6">
                  <c:v>Бусад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3800.2</c:v>
                </c:pt>
                <c:pt idx="1">
                  <c:v>18859.599999999999</c:v>
                </c:pt>
                <c:pt idx="2">
                  <c:v>280.10000000000002</c:v>
                </c:pt>
                <c:pt idx="3">
                  <c:v>8282.7000000000007</c:v>
                </c:pt>
                <c:pt idx="4">
                  <c:v>15322.1</c:v>
                </c:pt>
                <c:pt idx="5">
                  <c:v>3589</c:v>
                </c:pt>
                <c:pt idx="6">
                  <c:v>414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mn-MN" sz="1400" dirty="0"/>
              <a:t>БАРИЛГА УГСРАЛТ, ИХ ЗАСВАР, </a:t>
            </a:r>
            <a:r>
              <a:rPr lang="mn-MN" sz="1400" b="0" i="1" dirty="0"/>
              <a:t>тэрбум төгрөгөөр</a:t>
            </a:r>
            <a:endParaRPr lang="en-US" sz="1400" b="0" i="1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7.8</c:v>
                </c:pt>
                <c:pt idx="1">
                  <c:v>7.3</c:v>
                </c:pt>
                <c:pt idx="2" formatCode="0.0">
                  <c:v>5.6</c:v>
                </c:pt>
                <c:pt idx="3" formatCode="0.0">
                  <c:v>14.5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0694720"/>
        <c:axId val="820705600"/>
      </c:barChart>
      <c:catAx>
        <c:axId val="820694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20705600"/>
        <c:crosses val="autoZero"/>
        <c:auto val="1"/>
        <c:lblAlgn val="ctr"/>
        <c:lblOffset val="100"/>
        <c:noMultiLvlLbl val="0"/>
      </c:catAx>
      <c:valAx>
        <c:axId val="8207056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2069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-0.12259330506402176"/>
                  <c:y val="-2.2498992733508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7211202245486557E-2"/>
                  <c:y val="-0.1253515309438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291552616188388E-2"/>
                  <c:y val="3.535556000979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946307149665075E-2"/>
                  <c:y val="-4.8212380368123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423324209295059E-2"/>
                  <c:y val="4.8212127286090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Ингэ</c:v>
                </c:pt>
                <c:pt idx="1">
                  <c:v>Гүү</c:v>
                </c:pt>
                <c:pt idx="2">
                  <c:v>Үнээ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71.400000000000006</c:v>
                </c:pt>
                <c:pt idx="1">
                  <c:v>31.1</c:v>
                </c:pt>
                <c:pt idx="2">
                  <c:v>43</c:v>
                </c:pt>
                <c:pt idx="3" formatCode="0.0">
                  <c:v>62.5</c:v>
                </c:pt>
                <c:pt idx="4">
                  <c:v>53.2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-8.3501169206227757E-2"/>
                  <c:y val="7.3925261838671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860552956789457E-2"/>
                  <c:y val="2.8927276371654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3682527355418664"/>
                  <c:y val="-5.7854552743308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320234661741149"/>
                  <c:y val="-2.8927276371654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Ингэ</c:v>
                </c:pt>
                <c:pt idx="1">
                  <c:v>Гүү</c:v>
                </c:pt>
                <c:pt idx="2">
                  <c:v>Үнээ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36.799999999999997</c:v>
                </c:pt>
                <c:pt idx="1">
                  <c:v>29.6</c:v>
                </c:pt>
                <c:pt idx="2">
                  <c:v>55.3</c:v>
                </c:pt>
                <c:pt idx="3">
                  <c:v>77.099999999999994</c:v>
                </c:pt>
                <c:pt idx="4">
                  <c:v>82.5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0695264"/>
        <c:axId val="820701248"/>
      </c:lineChart>
      <c:catAx>
        <c:axId val="82069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20701248"/>
        <c:crosses val="autoZero"/>
        <c:auto val="1"/>
        <c:lblAlgn val="ctr"/>
        <c:lblOffset val="100"/>
        <c:noMultiLvlLbl val="0"/>
      </c:catAx>
      <c:valAx>
        <c:axId val="820701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20695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233796051074863"/>
          <c:y val="0.8915060101921195"/>
          <c:w val="0.80848712980683013"/>
          <c:h val="8.9209138893444367E-2"/>
        </c:manualLayout>
      </c:layout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70257019759323E-2"/>
          <c:y val="7.8798642203722874E-2"/>
          <c:w val="0.75202768286039712"/>
          <c:h val="0.6706264273896294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5"/>
          <c:dLbls>
            <c:dLbl>
              <c:idx val="1"/>
              <c:layout>
                <c:manualLayout>
                  <c:x val="-1.3035457831921953E-2"/>
                  <c:y val="1.6777037848140649E-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Боловсрол</c:v>
                </c:pt>
                <c:pt idx="1">
                  <c:v>Боловсруулах үйлдвэрлэл</c:v>
                </c:pt>
                <c:pt idx="2">
                  <c:v>Зочид буудал, байр, сууц болон нийтийн хоолны үйлчилгээ</c:v>
                </c:pt>
                <c:pt idx="3">
                  <c:v>Бөөний болон жижиглэнгийн худалдаа, засвар үйлчилгээ</c:v>
                </c:pt>
                <c:pt idx="4">
                  <c:v>Төрийн удирдлага ба батлан хамгаалах үйл ажиллагаа</c:v>
                </c:pt>
                <c:pt idx="5">
                  <c:v>Үйлчилгээний бусад үйл ажиллагаа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52</c:v>
                </c:pt>
                <c:pt idx="1">
                  <c:v>181</c:v>
                </c:pt>
                <c:pt idx="2">
                  <c:v>88</c:v>
                </c:pt>
                <c:pt idx="3">
                  <c:v>123</c:v>
                </c:pt>
                <c:pt idx="4">
                  <c:v>65</c:v>
                </c:pt>
                <c:pt idx="5">
                  <c:v>442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title>
      <c:tx>
        <c:rich>
          <a:bodyPr/>
          <a:lstStyle/>
          <a:p>
            <a:pPr>
              <a:defRPr lang="mn-MN" sz="1400"/>
            </a:pPr>
            <a:r>
              <a:rPr lang="mn-MN" sz="1400" dirty="0"/>
              <a:t>Урьдчилан сэргийлэх үзлэгийн нийт үзлэгт эзлэх </a:t>
            </a:r>
            <a:r>
              <a:rPr lang="mn-MN" sz="1400" i="1" dirty="0"/>
              <a:t>хувь</a:t>
            </a:r>
            <a:endParaRPr lang="en-US" sz="1400" i="1" dirty="0"/>
          </a:p>
        </c:rich>
      </c:tx>
      <c:layout>
        <c:manualLayout>
          <c:xMode val="edge"/>
          <c:yMode val="edge"/>
          <c:x val="0.14797652980504866"/>
          <c:y val="9.6424254572180026E-3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>
                <c:manualLayout>
                  <c:x val="-0.10687621467119847"/>
                  <c:y val="-4.64609747247267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2298863320221785E-2"/>
                  <c:y val="6.67876511667946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058937851406914"/>
                  <c:y val="-4.6460974724726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mn-MN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 formatCode="General">
                  <c:v>38.700000000000003</c:v>
                </c:pt>
                <c:pt idx="1">
                  <c:v>32.299999999999997</c:v>
                </c:pt>
                <c:pt idx="2">
                  <c:v>36.700000000000003</c:v>
                </c:pt>
                <c:pt idx="3">
                  <c:v>38.299999999999997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0700704"/>
        <c:axId val="820693088"/>
      </c:lineChart>
      <c:catAx>
        <c:axId val="82070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 b="1"/>
            </a:pPr>
            <a:endParaRPr lang="en-US"/>
          </a:p>
        </c:txPr>
        <c:crossAx val="820693088"/>
        <c:crosses val="autoZero"/>
        <c:auto val="1"/>
        <c:lblAlgn val="ctr"/>
        <c:lblOffset val="100"/>
        <c:noMultiLvlLbl val="0"/>
      </c:catAx>
      <c:valAx>
        <c:axId val="820693088"/>
        <c:scaling>
          <c:orientation val="minMax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82070070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dirty="0"/>
              <a:t>ГЭМТ ХЭРГИЙН ГАРАЛТ, тоо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266</c:v>
                </c:pt>
                <c:pt idx="1">
                  <c:v>308</c:v>
                </c:pt>
                <c:pt idx="2">
                  <c:v>363</c:v>
                </c:pt>
                <c:pt idx="3">
                  <c:v>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820697984"/>
        <c:axId val="820698528"/>
      </c:barChart>
      <c:catAx>
        <c:axId val="82069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0698528"/>
        <c:crosses val="autoZero"/>
        <c:auto val="1"/>
        <c:lblAlgn val="ctr"/>
        <c:lblOffset val="100"/>
        <c:noMultiLvlLbl val="0"/>
      </c:catAx>
      <c:valAx>
        <c:axId val="820698528"/>
        <c:scaling>
          <c:orientation val="minMax"/>
          <c:min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0697984"/>
        <c:crosses val="autoZero"/>
        <c:crossBetween val="between"/>
        <c:majorUnit val="5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mn-MN" dirty="0">
                <a:solidFill>
                  <a:schemeClr val="tx1"/>
                </a:solidFill>
              </a:rPr>
              <a:t>ХЭРГИЙН ӨНГӨ, </a:t>
            </a:r>
            <a:r>
              <a:rPr lang="mn-MN" sz="1600" dirty="0" smtClean="0">
                <a:solidFill>
                  <a:schemeClr val="tx1"/>
                </a:solidFill>
              </a:rPr>
              <a:t>бүтцээр</a:t>
            </a:r>
            <a:endParaRPr lang="en-US" sz="16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38037933937504"/>
          <c:y val="0.22321989817415652"/>
          <c:w val="0.86556628534640734"/>
          <c:h val="0.7723607108586615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</c:dPt>
          <c:dLbls>
            <c:dLbl>
              <c:idx val="0"/>
              <c:layout>
                <c:manualLayout>
                  <c:x val="-0.18553459119496854"/>
                  <c:y val="0.2272886455324535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635220125786164"/>
                  <c:y val="-0.140301633044724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0754716981132076"/>
                  <c:y val="-8.4180979826834635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062893081761007"/>
                  <c:y val="-0.1599438616709858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7295597484276728"/>
                  <c:y val="0.1010171757922015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Хүний эрүүл мэндийн халдашгүй байдлын эсрэг</c:v>
                </c:pt>
                <c:pt idx="1">
                  <c:v>Бусдын эд хөрөнгө хулгайлах</c:v>
                </c:pt>
                <c:pt idx="2">
                  <c:v>Хөдөлгөөний аюулгүй байдал, тээврийн хэрэгслийн ашиглалтын журмын эсрэг</c:v>
                </c:pt>
                <c:pt idx="3">
                  <c:v>Залилах, хөрөнгө завших</c:v>
                </c:pt>
                <c:pt idx="4">
                  <c:v>Бусад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87</c:v>
                </c:pt>
                <c:pt idx="1">
                  <c:v>92</c:v>
                </c:pt>
                <c:pt idx="2">
                  <c:v>14</c:v>
                </c:pt>
                <c:pt idx="3">
                  <c:v>57</c:v>
                </c:pt>
                <c:pt idx="4">
                  <c:v>69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400" dirty="0"/>
              <a:t>ТӨСВИЙН ОРЛОГО, ЗАРЛАГА, </a:t>
            </a:r>
            <a:r>
              <a:rPr lang="mn-MN" sz="1400" b="0" dirty="0"/>
              <a:t>тэрбум төгрөгөөр</a:t>
            </a:r>
            <a:endParaRPr lang="en-US" sz="14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816992534220734"/>
          <c:y val="0.17362794106630547"/>
          <c:w val="0.82155513357373922"/>
          <c:h val="0.639715201726626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Төсвийн орлого</c:v>
                </c:pt>
              </c:strCache>
            </c:strRef>
          </c:tx>
          <c:dLbls>
            <c:dLbl>
              <c:idx val="0"/>
              <c:layout>
                <c:manualLayout>
                  <c:x val="-0.10054988216810684"/>
                  <c:y val="8.9995970934034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706205813040079E-2"/>
                  <c:y val="4.821212728609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197172034564023"/>
                  <c:y val="-4.17838436479446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853102906520033E-2"/>
                  <c:y val="-5.1426269105162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 formatCode="0.0">
                  <c:v>34.4</c:v>
                </c:pt>
                <c:pt idx="1">
                  <c:v>29.6</c:v>
                </c:pt>
                <c:pt idx="2">
                  <c:v>35.5</c:v>
                </c:pt>
                <c:pt idx="3">
                  <c:v>42.4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Төсвийн зарлага</c:v>
                </c:pt>
              </c:strCache>
            </c:strRef>
          </c:tx>
          <c:dLbls>
            <c:dLbl>
              <c:idx val="0"/>
              <c:layout>
                <c:manualLayout>
                  <c:x val="-0.11940298507462686"/>
                  <c:y val="-5.1426269105162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706205813040121E-2"/>
                  <c:y val="6.7496978200526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853102906520033E-2"/>
                  <c:y val="4.1783843647944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421838177533388E-3"/>
                  <c:y val="5.1426269105162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0.0</c:formatCode>
                <c:ptCount val="4"/>
                <c:pt idx="0" formatCode="General">
                  <c:v>33.799999999999997</c:v>
                </c:pt>
                <c:pt idx="1">
                  <c:v>25.4</c:v>
                </c:pt>
                <c:pt idx="2">
                  <c:v>29.3</c:v>
                </c:pt>
                <c:pt idx="3">
                  <c:v>32.799999999999997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0692000"/>
        <c:axId val="820699072"/>
      </c:lineChart>
      <c:catAx>
        <c:axId val="82069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20699072"/>
        <c:crosses val="autoZero"/>
        <c:auto val="1"/>
        <c:lblAlgn val="ctr"/>
        <c:lblOffset val="100"/>
        <c:noMultiLvlLbl val="0"/>
      </c:catAx>
      <c:valAx>
        <c:axId val="820699072"/>
        <c:scaling>
          <c:orientation val="minMax"/>
          <c:min val="15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820692000"/>
        <c:crosses val="autoZero"/>
        <c:crossBetween val="between"/>
        <c:majorUnit val="5"/>
        <c:minorUnit val="1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90219293680372"/>
          <c:y val="0.20844327242113603"/>
          <c:w val="0.7018091688420488"/>
          <c:h val="0.801666666666666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bubble3D val="0"/>
            <c:explosion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4"/>
            <c:bubble3D val="0"/>
            <c:explosion val="8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0.10184395657369795"/>
                  <c:y val="8.35797058386569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mn-MN" b="1" dirty="0"/>
                      <a:t>Нийтийн ерөнхий үйлчилгээ
</a:t>
                    </a:r>
                    <a:r>
                      <a:rPr lang="mn-MN" b="1" dirty="0" smtClean="0"/>
                      <a:t>39.4 %</a:t>
                    </a:r>
                    <a:endParaRPr lang="mn-MN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5387691346884922"/>
                  <c:y val="-0.195314713019363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mn-MN" sz="1000" b="1" dirty="0"/>
                      <a:t>Боловсрол, соёл урлаг
</a:t>
                    </a:r>
                    <a:r>
                      <a:rPr lang="mn-MN" sz="1000" b="1" dirty="0" smtClean="0"/>
                      <a:t>48.1%</a:t>
                    </a:r>
                    <a:endParaRPr lang="mn-MN" sz="100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76865170426568"/>
                  <c:y val="0.268964492645966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b="1" dirty="0">
                        <a:solidFill>
                          <a:schemeClr val="tx1"/>
                        </a:solidFill>
                      </a:rPr>
                      <a:t>Эрүүл мэнд, амралт, спорт
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2.6%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-0.19923926537685521"/>
                  <c:y val="2.2201257861635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mn-MN" b="1" dirty="0">
                        <a:solidFill>
                          <a:schemeClr val="tx1"/>
                        </a:solidFill>
                      </a:rPr>
                      <a:t>Нийгмийн даатгал, нийгмийн халамж
</a:t>
                    </a:r>
                    <a:r>
                      <a:rPr lang="mn-MN" b="1" dirty="0" smtClean="0">
                        <a:solidFill>
                          <a:schemeClr val="tx1"/>
                        </a:solidFill>
                      </a:rPr>
                      <a:t>1.8 %</a:t>
                    </a:r>
                    <a:endParaRPr lang="mn-MN" b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722367017921656E-2"/>
                  <c:y val="-4.672064576833556E-2"/>
                </c:manualLayout>
              </c:layout>
              <c:tx>
                <c:rich>
                  <a:bodyPr/>
                  <a:lstStyle/>
                  <a:p>
                    <a:r>
                      <a:rPr lang="mn-MN" b="1" dirty="0">
                        <a:solidFill>
                          <a:schemeClr val="tx1"/>
                        </a:solidFill>
                      </a:rPr>
                      <a:t>Эдийн засгийн бусад
</a:t>
                    </a:r>
                    <a:r>
                      <a:rPr lang="mn-MN" b="1" dirty="0" smtClean="0">
                        <a:solidFill>
                          <a:schemeClr val="tx1"/>
                        </a:solidFill>
                      </a:rPr>
                      <a:t>0.8 %</a:t>
                    </a:r>
                    <a:endParaRPr lang="mn-MN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73537254002599"/>
                      <c:h val="0.2008153329079371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19217418497560607"/>
                  <c:y val="-1.4875699499826672E-2"/>
                </c:manualLayout>
              </c:layout>
              <c:tx>
                <c:rich>
                  <a:bodyPr/>
                  <a:lstStyle/>
                  <a:p>
                    <a:r>
                      <a:rPr lang="mn-MN" b="1" dirty="0">
                        <a:solidFill>
                          <a:schemeClr val="tx1"/>
                        </a:solidFill>
                      </a:rPr>
                      <a:t>Ангилагдаагүй бусад зардал
</a:t>
                    </a:r>
                    <a:r>
                      <a:rPr lang="mn-MN" b="1" dirty="0" smtClean="0">
                        <a:solidFill>
                          <a:schemeClr val="tx1"/>
                        </a:solidFill>
                      </a:rPr>
                      <a:t>7.2 %</a:t>
                    </a:r>
                    <a:endParaRPr lang="mn-MN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02058038926678"/>
                      <c:h val="0.18741269716244205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Нийтийн ерөнхий үйлчилгээ</c:v>
                </c:pt>
                <c:pt idx="1">
                  <c:v>Боловсрол, соёл урлаг</c:v>
                </c:pt>
                <c:pt idx="2">
                  <c:v>Эрүүл мэнд, амралт, спорт</c:v>
                </c:pt>
                <c:pt idx="3">
                  <c:v>Нийгмийн даатгал, нийгмийн халамж</c:v>
                </c:pt>
                <c:pt idx="4">
                  <c:v>Эдийн засгийн бусад</c:v>
                </c:pt>
                <c:pt idx="5">
                  <c:v>Ангилагдаагүй бусад зардал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12935.9</c:v>
                </c:pt>
                <c:pt idx="1">
                  <c:v>15788.5</c:v>
                </c:pt>
                <c:pt idx="2">
                  <c:v>844.7</c:v>
                </c:pt>
                <c:pt idx="3">
                  <c:v>606.79999999999995</c:v>
                </c:pt>
                <c:pt idx="4">
                  <c:v>273.8</c:v>
                </c:pt>
                <c:pt idx="5">
                  <c:v>2362.1999999999998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Үйлдвэрлэлт</c:v>
                </c:pt>
              </c:strCache>
            </c:strRef>
          </c:tx>
          <c:dLbls>
            <c:dLbl>
              <c:idx val="0"/>
              <c:layout>
                <c:manualLayout>
                  <c:x val="-1.3071895424836602E-2"/>
                  <c:y val="5.1426269105162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215686274509803E-2"/>
                  <c:y val="3.8569701828872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8627450980392163E-2"/>
                  <c:y val="6.7496978200526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875816993463933E-2"/>
                  <c:y val="6.7496978200526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mn-MN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522.5</c:v>
                </c:pt>
                <c:pt idx="1">
                  <c:v>796.9</c:v>
                </c:pt>
                <c:pt idx="2">
                  <c:v>963.6</c:v>
                </c:pt>
                <c:pt idx="3">
                  <c:v>923.7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Борлуулалт</c:v>
                </c:pt>
              </c:strCache>
            </c:strRef>
          </c:tx>
          <c:dLbls>
            <c:dLbl>
              <c:idx val="0"/>
              <c:layout>
                <c:manualLayout>
                  <c:x val="-0.12745098039215685"/>
                  <c:y val="-6.4283089463486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647058823529413"/>
                  <c:y val="-4.821212728609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019607843137254E-2"/>
                  <c:y val="-4.4997985467017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875816993463933E-2"/>
                  <c:y val="-8.3567687295889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mn-MN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537.29999999999995</c:v>
                </c:pt>
                <c:pt idx="1">
                  <c:v>863.8</c:v>
                </c:pt>
                <c:pt idx="2">
                  <c:v>1026.4000000000001</c:v>
                </c:pt>
                <c:pt idx="3">
                  <c:v>920.2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0705056"/>
        <c:axId val="820699616"/>
      </c:lineChart>
      <c:catAx>
        <c:axId val="82070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820699616"/>
        <c:crosses val="autoZero"/>
        <c:auto val="1"/>
        <c:lblAlgn val="ctr"/>
        <c:lblOffset val="100"/>
        <c:noMultiLvlLbl val="0"/>
      </c:catAx>
      <c:valAx>
        <c:axId val="820699616"/>
        <c:scaling>
          <c:orientation val="minMax"/>
          <c:min val="3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820705056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28033475391388"/>
          <c:y val="0.18785140440281756"/>
          <c:w val="0.78628275943119053"/>
          <c:h val="0.804289133062434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0.19620538006197771"/>
                  <c:y val="-0.113989666154428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mn-MN" sz="1000" b="1" dirty="0" smtClean="0">
                        <a:solidFill>
                          <a:schemeClr val="bg1"/>
                        </a:solidFill>
                      </a:rPr>
                      <a:t>Уул </a:t>
                    </a:r>
                    <a:r>
                      <a:rPr lang="mn-MN" sz="1000" b="1" dirty="0">
                        <a:solidFill>
                          <a:schemeClr val="bg1"/>
                        </a:solidFill>
                      </a:rPr>
                      <a:t>уурхай олборлох </a:t>
                    </a:r>
                    <a:r>
                      <a:rPr lang="mn-MN" sz="1000" b="1" dirty="0" smtClean="0">
                        <a:solidFill>
                          <a:schemeClr val="bg1"/>
                        </a:solidFill>
                      </a:rPr>
                      <a:t>үйлдвэр-лэлийн </a:t>
                    </a:r>
                    <a:r>
                      <a:rPr lang="mn-MN" sz="1000" b="1" dirty="0">
                        <a:solidFill>
                          <a:schemeClr val="bg1"/>
                        </a:solidFill>
                      </a:rPr>
                      <a:t>салбар 
</a:t>
                    </a:r>
                    <a:r>
                      <a:rPr lang="mn-MN" sz="1000" b="1" dirty="0" smtClean="0">
                        <a:solidFill>
                          <a:schemeClr val="bg1"/>
                        </a:solidFill>
                      </a:rPr>
                      <a:t>93.6 %</a:t>
                    </a:r>
                    <a:endParaRPr lang="mn-MN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117831893165742"/>
                      <c:h val="0.2535957895248334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731528845618571"/>
                  <c:y val="5.38368754694671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mn-MN" sz="1000" b="1" dirty="0"/>
                      <a:t>Боловсруулах үйлдвэрлэлийн салбар
</a:t>
                    </a:r>
                    <a:r>
                      <a:rPr lang="mn-MN" sz="1000" b="1" dirty="0" smtClean="0"/>
                      <a:t>4.5 %</a:t>
                    </a:r>
                    <a:endParaRPr lang="mn-MN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35910806514464561"/>
                  <c:y val="1.60707090953633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mn-MN" sz="1000" b="1" dirty="0"/>
                      <a:t>Цахилгаан, дулааны эрчим хүч </a:t>
                    </a:r>
                    <a:r>
                      <a:rPr lang="mn-MN" sz="1000" b="1" dirty="0" smtClean="0"/>
                      <a:t>үйлдвэр-лэлт</a:t>
                    </a:r>
                    <a:r>
                      <a:rPr lang="mn-MN" sz="1000" b="1" dirty="0"/>
                      <a:t>
</a:t>
                    </a:r>
                    <a:r>
                      <a:rPr lang="mn-MN" sz="1000" b="1" dirty="0" smtClean="0"/>
                      <a:t>1.9</a:t>
                    </a:r>
                    <a:r>
                      <a:rPr lang="mn-MN" sz="1000" b="1" baseline="0" dirty="0" smtClean="0"/>
                      <a:t> </a:t>
                    </a:r>
                    <a:r>
                      <a:rPr lang="mn-MN" sz="1000" b="1" dirty="0" smtClean="0"/>
                      <a:t>%</a:t>
                    </a:r>
                    <a:endParaRPr lang="mn-MN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244397572848563"/>
                      <c:h val="0.2535957895248334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Уул уурхай олборлох үйлдвэрлэлийн салбар </c:v>
                </c:pt>
                <c:pt idx="1">
                  <c:v>Боловсруулах үйлдвэрлэлийн салбар</c:v>
                </c:pt>
                <c:pt idx="2">
                  <c:v>Цахилгаан, дулааны эрчим хүч үйлдвэрлэлт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864557</c:v>
                </c:pt>
                <c:pt idx="1">
                  <c:v>41841.699999999997</c:v>
                </c:pt>
                <c:pt idx="2">
                  <c:v>17127.3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697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27A60540-6016-4A37-8B12-0A54C1D149B1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697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F4284A2C-DAE7-49D1-BA86-0686375BF7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0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697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5134DF44-8ECE-4345-B078-16902D7AF4DA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63588"/>
            <a:ext cx="5092700" cy="382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802" y="4839261"/>
            <a:ext cx="5564822" cy="4584225"/>
          </a:xfrm>
          <a:prstGeom prst="rect">
            <a:avLst/>
          </a:prstGeom>
        </p:spPr>
        <p:txBody>
          <a:bodyPr vert="horz" lIns="92025" tIns="46013" rIns="92025" bIns="460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697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70641622-F230-4AD4-AF53-8EC46E849D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2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n-M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41622-F230-4AD4-AF53-8EC46E849D4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7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0C7BF-8079-4652-B1F0-82692C107EDA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rkhon.nso.mn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86200"/>
            <a:ext cx="8153400" cy="2057400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АЙМГИЙН ЭДИЙН ЗАСАГ, НИЙГМИЙН ХӨГЖЛИЙН </a:t>
            </a:r>
            <a:r>
              <a:rPr lang="mn-M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201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9</a:t>
            </a:r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ОНЫ </a:t>
            </a:r>
            <a:r>
              <a:rPr lang="mn-M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05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 сарын ДҮНГИЙН ТАНИЛЦУУЛГА</a:t>
            </a:r>
            <a:endParaRPr lang="en-US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NS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685800"/>
            <a:ext cx="2677711" cy="2667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4704982"/>
              </p:ext>
            </p:extLst>
          </p:nvPr>
        </p:nvGraphicFramePr>
        <p:xfrm>
          <a:off x="762000" y="1905000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24000"/>
            <a:ext cx="4267200" cy="639762"/>
          </a:xfrm>
        </p:spPr>
        <p:txBody>
          <a:bodyPr/>
          <a:lstStyle/>
          <a:p>
            <a:pPr algn="r"/>
            <a:r>
              <a:rPr lang="en-US" sz="1400" b="0" i="1" u="sng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u="sng" dirty="0" smtClean="0">
                <a:latin typeface="Arial" pitchFamily="34" charset="0"/>
                <a:cs typeface="Arial" pitchFamily="34" charset="0"/>
              </a:rPr>
              <a:t>тэрбум төгрөгөөр</a:t>
            </a:r>
            <a:r>
              <a:rPr lang="en-US" sz="1400" b="0" i="1" u="sng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34126360"/>
              </p:ext>
            </p:extLst>
          </p:nvPr>
        </p:nvGraphicFramePr>
        <p:xfrm>
          <a:off x="4864731" y="2163762"/>
          <a:ext cx="4267198" cy="25031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4942"/>
                <a:gridCol w="665882"/>
                <a:gridCol w="665882"/>
                <a:gridCol w="735246"/>
                <a:gridCol w="735246"/>
              </a:tblGrid>
              <a:tr h="590550">
                <a:tc>
                  <a:txBody>
                    <a:bodyPr/>
                    <a:lstStyle/>
                    <a:p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Объектийн</a:t>
                      </a:r>
                      <a:r>
                        <a:rPr lang="mn-MN" sz="1400" baseline="0" dirty="0" smtClean="0">
                          <a:latin typeface="Arial" pitchFamily="34" charset="0"/>
                          <a:cs typeface="Arial" pitchFamily="34" charset="0"/>
                        </a:rPr>
                        <a:t> тоо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Барилга угсралт, их засварын ажил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7.9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7.3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14.5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Үүнээс: их засварын ажил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3.3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4.0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4.7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БАРИЛГА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4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24000"/>
            <a:ext cx="4040188" cy="457200"/>
          </a:xfrm>
        </p:spPr>
        <p:txBody>
          <a:bodyPr/>
          <a:lstStyle/>
          <a:p>
            <a:r>
              <a:rPr lang="mn-MN" sz="1600" dirty="0" smtClean="0">
                <a:latin typeface="Arial" pitchFamily="34" charset="0"/>
                <a:cs typeface="Arial" pitchFamily="34" charset="0"/>
              </a:rPr>
              <a:t>МАЛ ТӨЛЛӨЛТ, </a:t>
            </a:r>
            <a:r>
              <a:rPr lang="mn-MN" sz="1600" b="0" i="1" dirty="0" smtClean="0">
                <a:latin typeface="Arial" pitchFamily="34" charset="0"/>
                <a:cs typeface="Arial" pitchFamily="34" charset="0"/>
              </a:rPr>
              <a:t>хувиар</a:t>
            </a:r>
            <a:endParaRPr lang="mn-MN" sz="1600" b="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30798984"/>
              </p:ext>
            </p:extLst>
          </p:nvPr>
        </p:nvGraphicFramePr>
        <p:xfrm>
          <a:off x="609600" y="2209800"/>
          <a:ext cx="41925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524000"/>
            <a:ext cx="4041775" cy="457200"/>
          </a:xfrm>
        </p:spPr>
        <p:txBody>
          <a:bodyPr/>
          <a:lstStyle/>
          <a:p>
            <a:r>
              <a:rPr lang="mn-MN" sz="1800" dirty="0" smtClean="0">
                <a:latin typeface="Arial" pitchFamily="34" charset="0"/>
                <a:cs typeface="Arial" pitchFamily="34" charset="0"/>
              </a:rPr>
              <a:t>Төллөлт, төл бойжилт, 201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mn-MN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V</a:t>
            </a:r>
            <a:endParaRPr lang="mn-MN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20012311"/>
              </p:ext>
            </p:extLst>
          </p:nvPr>
        </p:nvGraphicFramePr>
        <p:xfrm>
          <a:off x="4876800" y="2209800"/>
          <a:ext cx="4114800" cy="35204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34786"/>
                <a:gridCol w="911134"/>
                <a:gridCol w="822960"/>
                <a:gridCol w="822960"/>
                <a:gridCol w="822960"/>
              </a:tblGrid>
              <a:tr h="129540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 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Төллөлтийн</a:t>
                      </a:r>
                      <a:r>
                        <a:rPr lang="mn-MN" sz="1400" baseline="0" dirty="0" smtClean="0">
                          <a:latin typeface="Arial" pitchFamily="34" charset="0"/>
                          <a:cs typeface="Arial" pitchFamily="34" charset="0"/>
                        </a:rPr>
                        <a:t> хувь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Төллөсөн хээлтэгч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Бойжуулсан төл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Төл бойжилтын хувь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Бүгд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39744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39694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99.8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Ингэ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36.8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Гүү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29.6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1274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1270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99.7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Үнээ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55.3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4507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4499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99.8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Хонь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77.1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17952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17937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99.9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Ямаа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82.5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16004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15981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99.8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МАЛ АЖ АХУЙ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ГАЗАР ТАРИАЛАН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919249" y="1493838"/>
            <a:ext cx="8077200" cy="639762"/>
          </a:xfrm>
        </p:spPr>
        <p:txBody>
          <a:bodyPr/>
          <a:lstStyle/>
          <a:p>
            <a:pPr algn="ctr"/>
            <a:r>
              <a:rPr lang="mn-MN" sz="1800" dirty="0" smtClean="0">
                <a:latin typeface="Arial" pitchFamily="34" charset="0"/>
                <a:cs typeface="Arial" pitchFamily="34" charset="0"/>
              </a:rPr>
              <a:t>ТАРИАЛАЛСАН ТАЛБАЙ,  га</a:t>
            </a:r>
          </a:p>
          <a:p>
            <a:pPr algn="ctr"/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Otgoo\Desktop\6 sar blu\infograpek\tari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1353251" cy="1143000"/>
          </a:xfrm>
          <a:prstGeom prst="rect">
            <a:avLst/>
          </a:prstGeom>
          <a:noFill/>
        </p:spPr>
      </p:pic>
      <p:pic>
        <p:nvPicPr>
          <p:cNvPr id="6" name="Picture 2" descr="C:\Users\Otgoo\Desktop\6 sar blu\infograpek\tari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198" y="990600"/>
            <a:ext cx="1353251" cy="1143000"/>
          </a:xfrm>
          <a:prstGeom prst="rect">
            <a:avLst/>
          </a:prstGeom>
          <a:noFill/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767947"/>
              </p:ext>
            </p:extLst>
          </p:nvPr>
        </p:nvGraphicFramePr>
        <p:xfrm>
          <a:off x="1066800" y="2362199"/>
          <a:ext cx="76200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Үзүүлэлт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Үр тариа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3370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4231.0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3506.0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3819.5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Төмс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238.7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272.2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276.7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203.7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Хүнсний ногоо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219.0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194.2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181.9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123.7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295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013\12. December 2013\display1.jpg"/>
          <p:cNvPicPr>
            <a:picLocks noChangeAspect="1" noChangeArrowheads="1"/>
          </p:cNvPicPr>
          <p:nvPr/>
        </p:nvPicPr>
        <p:blipFill>
          <a:blip r:embed="rId2" cstate="print"/>
          <a:srcRect l="23940" t="30411" r="23524" b="9421"/>
          <a:stretch>
            <a:fillRect/>
          </a:stretch>
        </p:blipFill>
        <p:spPr bwMode="auto">
          <a:xfrm>
            <a:off x="1066800" y="610689"/>
            <a:ext cx="739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799" y="5031377"/>
            <a:ext cx="32004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://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orkhon.nso.mn/</a:t>
            </a:r>
            <a:endParaRPr lang="mn-MN" sz="20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/>
              <a:t>ORKHON@NSO.MN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029200"/>
            <a:ext cx="472439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mn-MN" sz="2400" b="1" dirty="0" smtClean="0"/>
              <a:t>Хэлтсийн цахим хуудас:</a:t>
            </a:r>
          </a:p>
          <a:p>
            <a:pPr algn="r">
              <a:lnSpc>
                <a:spcPct val="150000"/>
              </a:lnSpc>
            </a:pPr>
            <a:r>
              <a:rPr lang="mn-MN" sz="2400" b="1" dirty="0" smtClean="0"/>
              <a:t>Хэлтсийн цахим шуудангийн хаяг: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6B439-EFF1-45CD-91B9-0CC13079AF2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7600" y="2487613"/>
            <a:ext cx="7239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АНХААРАЛ </a:t>
            </a:r>
            <a:r>
              <a:rPr lang="mn-MN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ХАНДУУЛСАНД БАЯРЛАЛАА</a:t>
            </a:r>
            <a:r>
              <a:rPr lang="mn-MN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500" r="80417"/>
          <a:stretch>
            <a:fillRect/>
          </a:stretch>
        </p:blipFill>
        <p:spPr bwMode="auto">
          <a:xfrm>
            <a:off x="0" y="0"/>
            <a:ext cx="83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990600"/>
            <a:ext cx="4267200" cy="5714999"/>
          </a:xfrm>
        </p:spPr>
        <p:txBody>
          <a:bodyPr/>
          <a:lstStyle/>
          <a:p>
            <a:pPr>
              <a:buNone/>
            </a:pPr>
            <a:r>
              <a:rPr lang="mn-MN" sz="18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Эерэг үзүүлэлт: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Төсвийн орлого -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19.8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нэмэгдсэн.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en-US" sz="16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даатгалын</a:t>
            </a:r>
            <a:r>
              <a:rPr lang="en-US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сангийн</a:t>
            </a:r>
            <a:r>
              <a:rPr lang="en-US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орлого</a:t>
            </a:r>
            <a:r>
              <a:rPr lang="en-US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39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.6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өссөн</a:t>
            </a:r>
            <a:endParaRPr lang="en-US" sz="1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Барилга угсралт, их засварын ажил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.6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дахин нэмэгдсэн</a:t>
            </a:r>
          </a:p>
          <a:p>
            <a:pPr marL="342900" lvl="1" indent="-342900" algn="just">
              <a:buFont typeface="Wingdings" pitchFamily="2" charset="2"/>
              <a:buChar char="q"/>
            </a:pP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Худалдаа, нийтийн хоолны бараа гүйлгээ -</a:t>
            </a:r>
            <a:r>
              <a:rPr lang="en-US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.2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нэмэгдсэн</a:t>
            </a:r>
          </a:p>
          <a:p>
            <a:pPr marL="342900" lvl="1" indent="-342900" algn="just">
              <a:buFont typeface="Wingdings" pitchFamily="2" charset="2"/>
              <a:buChar char="q"/>
            </a:pP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Автотээврийн  орлого -</a:t>
            </a:r>
            <a:r>
              <a:rPr lang="en-US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.9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өссөн</a:t>
            </a: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Нийтийн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ахуйн орлого –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2%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өссөн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Ахуйн 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үйлчилгээний орлого – 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48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3%  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өссөн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Нийт бий болсон ажлын байр – 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.8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нэмэгдсэн.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Хүн амын эрүүл мэндийн үзлэг – </a:t>
            </a:r>
            <a:r>
              <a:rPr lang="mn-MN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9%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нэмэгдсэн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Урьдчилан 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сэргийлэх үзлэг – </a:t>
            </a:r>
            <a:r>
              <a:rPr lang="mn-MN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.5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өссөн</a:t>
            </a:r>
          </a:p>
          <a:p>
            <a:pPr marL="342900" lvl="1" indent="-342900">
              <a:buNone/>
            </a:pPr>
            <a:endParaRPr lang="mn-MN" sz="155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None/>
            </a:pPr>
            <a:endParaRPr lang="en-US" sz="15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None/>
            </a:pPr>
            <a:endParaRPr lang="en-US" sz="155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None/>
            </a:pPr>
            <a:endParaRPr lang="mn-MN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mn-MN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None/>
            </a:pPr>
            <a:endParaRPr lang="mn-MN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/>
            <a:endParaRPr lang="mn-MN" sz="16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990601"/>
            <a:ext cx="4114800" cy="843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Гэмт 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хэргийн гаралт – 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1% 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буурсан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Гэмт хэргийн илрүүлэлт – </a:t>
            </a:r>
            <a:r>
              <a:rPr lang="mn-MN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пунктээр нэмэгдсэн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Гэмт хэрэгт холбогдогч – 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29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.9% 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буурсан</a:t>
            </a:r>
          </a:p>
          <a:p>
            <a:pPr marL="342900" lvl="1" indent="-342900">
              <a:buNone/>
            </a:pPr>
            <a:endParaRPr lang="mn-MN" sz="1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n-MN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Сөрөг үзүүлэлт:</a:t>
            </a:r>
          </a:p>
          <a:p>
            <a:pPr>
              <a:buNone/>
            </a:pPr>
            <a:endParaRPr lang="en-US" sz="1600" b="1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Аж үйлдвэрийн салбарын бүтээгдэхүүн үйлдвэрлэлт –</a:t>
            </a:r>
            <a:r>
              <a:rPr lang="en-US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1% </a:t>
            </a:r>
            <a:r>
              <a:rPr lang="mn-MN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Аж үйлдвэрийн салбарын бүтээгдэхүүн борлуулалт – 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4% </a:t>
            </a:r>
            <a:r>
              <a:rPr lang="mn-MN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буурсан</a:t>
            </a:r>
            <a:r>
              <a:rPr lang="en-US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mn-MN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Төрөлт –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mn-MN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промилээр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Нас баралт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0.</a:t>
            </a:r>
            <a:r>
              <a:rPr lang="mn-MN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промилээр нэмэгдсэн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Нялхсын эндэгдэл – </a:t>
            </a:r>
            <a:r>
              <a:rPr lang="mn-MN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промилээр нэмэгдсэн</a:t>
            </a:r>
            <a:endParaRPr lang="en-US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Халдварт өвчний гаралт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продици-милээр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нэмэгдсэн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Холбооны салбарын нийт орлого –</a:t>
            </a:r>
            <a:r>
              <a:rPr lang="en-US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0.2%</a:t>
            </a:r>
            <a:r>
              <a:rPr lang="mn-MN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буурсан</a:t>
            </a:r>
          </a:p>
          <a:p>
            <a:pPr marL="0" lvl="1">
              <a:buFont typeface="Wingdings" pitchFamily="2" charset="2"/>
              <a:buChar char="Ø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155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None/>
            </a:pPr>
            <a:endParaRPr lang="en-US" sz="155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55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endParaRPr lang="mn-MN" sz="1550" dirty="0" smtClean="0"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en-US" sz="1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mn-MN" sz="16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42532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АЙМГИЙН ЭДИЙН ЗАСАГ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НИЙГМИЙН ХӨГЖЛИЙН ДҮН</a:t>
            </a:r>
            <a:endParaRPr lang="mn-MN" sz="20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АЖЛЫН БАЙР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76800" y="1633210"/>
            <a:ext cx="0" cy="52247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112" y="98042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4737603"/>
              </p:ext>
            </p:extLst>
          </p:nvPr>
        </p:nvGraphicFramePr>
        <p:xfrm>
          <a:off x="83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4621212" y="15290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1" i="0" u="none" strike="noStrike" kern="1200" spc="0" normalizeH="0" baseline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НИЙТ БИЙ БОЛСОН АЖЛЫН БАЙР,</a:t>
            </a:r>
          </a:p>
          <a:p>
            <a:pPr algn="ctr">
              <a:defRPr sz="1400" b="1" i="0" u="none" strike="noStrike" kern="1200" spc="0" normalizeH="0" baseline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эдийн засгийн үйл ажиллагааны салбараар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03569849"/>
              </p:ext>
            </p:extLst>
          </p:nvPr>
        </p:nvGraphicFramePr>
        <p:xfrm>
          <a:off x="4887912" y="2057400"/>
          <a:ext cx="4038600" cy="4528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ЭРҮҮЛ МЭНД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>
            <a:stCxn id="9" idx="2"/>
          </p:cNvCxnSpPr>
          <p:nvPr/>
        </p:nvCxnSpPr>
        <p:spPr>
          <a:xfrm flipH="1">
            <a:off x="4743450" y="1524000"/>
            <a:ext cx="19050" cy="4724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90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ХАЛДВАРТ ӨВЧНИЙ ГАРАЛТ</a:t>
            </a:r>
          </a:p>
          <a:p>
            <a:pPr algn="ctr"/>
            <a:r>
              <a:rPr lang="en-US" sz="1400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dirty="0" smtClean="0">
                <a:latin typeface="Arial" pitchFamily="34" charset="0"/>
                <a:cs typeface="Arial" pitchFamily="34" charset="0"/>
              </a:rPr>
              <a:t>продицимиль</a:t>
            </a:r>
            <a:r>
              <a:rPr lang="en-US" sz="1400" b="0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09075684"/>
              </p:ext>
            </p:extLst>
          </p:nvPr>
        </p:nvGraphicFramePr>
        <p:xfrm>
          <a:off x="4914900" y="2400300"/>
          <a:ext cx="3848100" cy="2971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09991"/>
                <a:gridCol w="633109"/>
                <a:gridCol w="561752"/>
                <a:gridCol w="671624"/>
                <a:gridCol w="671624"/>
              </a:tblGrid>
              <a:tr h="1485900"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Үзүүлэлт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Халдварт өвчний гаралт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продицимиль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104.4</a:t>
                      </a:r>
                    </a:p>
                    <a:p>
                      <a:pPr algn="ctr"/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22.2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37.0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40.5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3820764"/>
              </p:ext>
            </p:extLst>
          </p:nvPr>
        </p:nvGraphicFramePr>
        <p:xfrm>
          <a:off x="685800" y="1699418"/>
          <a:ext cx="4040188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ХЭРЭГ ЗӨРЧИЛ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00600" y="1066800"/>
            <a:ext cx="0" cy="52578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53895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0457819"/>
              </p:ext>
            </p:extLst>
          </p:nvPr>
        </p:nvGraphicFramePr>
        <p:xfrm>
          <a:off x="762000" y="1600200"/>
          <a:ext cx="3962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51991631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9045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САНХҮҮГИЙН ОРЧИН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8310" y="601738"/>
            <a:ext cx="53949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029200" y="738051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 bwMode="auto">
          <a:xfrm>
            <a:off x="838200" y="1524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Орон нутгийн төсвийн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mn-M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орлогын гүйцэтгэл,</a:t>
            </a:r>
            <a:r>
              <a:rPr kumimoji="0" lang="mn-M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сая төгрөг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1154690"/>
              </p:ext>
            </p:extLst>
          </p:nvPr>
        </p:nvGraphicFramePr>
        <p:xfrm>
          <a:off x="773974" y="2133600"/>
          <a:ext cx="4114800" cy="3505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19200"/>
                <a:gridCol w="1066800"/>
                <a:gridCol w="914400"/>
                <a:gridCol w="914400"/>
              </a:tblGrid>
              <a:tr h="876300">
                <a:tc>
                  <a:txBody>
                    <a:bodyPr/>
                    <a:lstStyle/>
                    <a:p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 smtClean="0">
                          <a:latin typeface="Arial" pitchFamily="34" charset="0"/>
                          <a:cs typeface="Arial" pitchFamily="34" charset="0"/>
                        </a:rPr>
                        <a:t>Төлөвлөгөө</a:t>
                      </a:r>
                      <a:endParaRPr lang="mn-MN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 smtClean="0">
                          <a:latin typeface="Arial" pitchFamily="34" charset="0"/>
                          <a:cs typeface="Arial" pitchFamily="34" charset="0"/>
                        </a:rPr>
                        <a:t>Гүйцэтгэл</a:t>
                      </a:r>
                      <a:endParaRPr lang="mn-MN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 smtClean="0">
                          <a:latin typeface="Arial" pitchFamily="34" charset="0"/>
                          <a:cs typeface="Arial" pitchFamily="34" charset="0"/>
                        </a:rPr>
                        <a:t>Биелэлт</a:t>
                      </a:r>
                      <a:endParaRPr lang="mn-MN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7630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Нийт орлого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38628.6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42446.3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109.9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7630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Татварын орлого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19866.5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23674.0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119.2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7630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Татврын бус орлого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18762.1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18772.3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100.1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5257800" y="15240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Орон нутгийн төсвийн зарлагын  гүйцэтгэл,</a:t>
            </a:r>
            <a:r>
              <a:rPr kumimoji="0" lang="mn-M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сая төгрөг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3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64736052"/>
              </p:ext>
            </p:extLst>
          </p:nvPr>
        </p:nvGraphicFramePr>
        <p:xfrm>
          <a:off x="5111491" y="2133600"/>
          <a:ext cx="3880108" cy="3524941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{775DCB02-9BB8-47FD-8907-85C794F793BA}</a:tableStyleId>
              </a:tblPr>
              <a:tblGrid>
                <a:gridCol w="873981"/>
                <a:gridCol w="1026482"/>
                <a:gridCol w="1026482"/>
                <a:gridCol w="953163"/>
              </a:tblGrid>
              <a:tr h="851907">
                <a:tc>
                  <a:txBody>
                    <a:bodyPr/>
                    <a:lstStyle/>
                    <a:p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 smtClean="0">
                          <a:latin typeface="Arial" pitchFamily="34" charset="0"/>
                          <a:cs typeface="Arial" pitchFamily="34" charset="0"/>
                        </a:rPr>
                        <a:t>Төлөвлөгөө</a:t>
                      </a:r>
                      <a:endParaRPr lang="mn-MN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 smtClean="0">
                          <a:latin typeface="Arial" pitchFamily="34" charset="0"/>
                          <a:cs typeface="Arial" pitchFamily="34" charset="0"/>
                        </a:rPr>
                        <a:t>Гүйцэтгэл</a:t>
                      </a:r>
                      <a:endParaRPr lang="mn-MN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 smtClean="0">
                          <a:latin typeface="Arial" pitchFamily="34" charset="0"/>
                          <a:cs typeface="Arial" pitchFamily="34" charset="0"/>
                        </a:rPr>
                        <a:t>Биелэлт</a:t>
                      </a:r>
                      <a:endParaRPr lang="mn-MN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51907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Нийт зарлага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52868.2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32811.9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62.1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76247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Цалин хөлс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14716.2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13758.2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93.5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925139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Бараа үйлчил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гээний зардал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13916.9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8993.1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64.6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9045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САНХҮҮГИЙН ОРЧИН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09600"/>
            <a:ext cx="53949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800600" y="6096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05400" y="18288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latin typeface="Arial" pitchFamily="34" charset="0"/>
                <a:cs typeface="Arial" pitchFamily="34" charset="0"/>
              </a:rPr>
              <a:t>ТӨСВИЙН ЗАРЛАГА,</a:t>
            </a:r>
            <a:r>
              <a:rPr lang="mn-MN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i="1" dirty="0" smtClean="0">
                <a:latin typeface="Arial" pitchFamily="34" charset="0"/>
                <a:cs typeface="Arial" pitchFamily="34" charset="0"/>
              </a:rPr>
              <a:t>салбараар, хувиар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82298322"/>
              </p:ext>
            </p:extLst>
          </p:nvPr>
        </p:nvGraphicFramePr>
        <p:xfrm>
          <a:off x="762000" y="1828800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876185065"/>
              </p:ext>
            </p:extLst>
          </p:nvPr>
        </p:nvGraphicFramePr>
        <p:xfrm>
          <a:off x="4820194" y="2514600"/>
          <a:ext cx="4352109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4040188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НИЙТ БҮТЭЭГДЭХҮҮН ҮЙЛДВЭРЛЭЛТ</a:t>
            </a:r>
          </a:p>
          <a:p>
            <a:pPr algn="ctr"/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тэрбум төгрөг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953000" y="1524000"/>
            <a:ext cx="4041775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НИЙТ БҮТЭЭГДЭХҮҮН ҮЙЛДВЭРЛЭЛТ</a:t>
            </a:r>
          </a:p>
          <a:p>
            <a:pPr algn="ctr"/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салбар, бүтцээр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14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66800" y="617220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latin typeface="Arial" pitchFamily="34" charset="0"/>
                <a:cs typeface="Arial" pitchFamily="34" charset="0"/>
              </a:rPr>
              <a:t>Үйлдвэрлэлт                      Борлуулалт               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4400" y="6248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0" y="6248400"/>
            <a:ext cx="152400" cy="1524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0354932"/>
              </p:ext>
            </p:extLst>
          </p:nvPr>
        </p:nvGraphicFramePr>
        <p:xfrm>
          <a:off x="762000" y="2209800"/>
          <a:ext cx="38862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04090030"/>
              </p:ext>
            </p:extLst>
          </p:nvPr>
        </p:nvGraphicFramePr>
        <p:xfrm>
          <a:off x="4767943" y="2373312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ДОТООД ХУДАЛДАА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762000" y="1371600"/>
            <a:ext cx="4040188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ХУДАЛДАА, НИЙТИЙН ХООЛНЫ БАРАА ГҮЙЛГЭЭ, 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тэрбум төгрөг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00600" y="609600"/>
            <a:ext cx="0" cy="59436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074" name="Picture 2" descr="D:\uuganaa\blu_negtgel\Information icon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533400" cy="533400"/>
          </a:xfrm>
          <a:prstGeom prst="rect">
            <a:avLst/>
          </a:prstGeom>
          <a:noFill/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2362703"/>
              </p:ext>
            </p:extLst>
          </p:nvPr>
        </p:nvGraphicFramePr>
        <p:xfrm>
          <a:off x="685800" y="2362199"/>
          <a:ext cx="4038600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10"/>
          <p:cNvSpPr>
            <a:spLocks noGrp="1"/>
          </p:cNvSpPr>
          <p:nvPr>
            <p:ph type="body" idx="1"/>
          </p:nvPr>
        </p:nvSpPr>
        <p:spPr>
          <a:xfrm>
            <a:off x="4876800" y="1371600"/>
            <a:ext cx="4040188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ХУДАЛДАА, НИЙТИЙН ХООЛНЫ БАРАА ГҮЙЛГЭЭ, 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салбар, бүтцээр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22312801"/>
              </p:ext>
            </p:extLst>
          </p:nvPr>
        </p:nvGraphicFramePr>
        <p:xfrm>
          <a:off x="4876800" y="1981200"/>
          <a:ext cx="404177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0198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m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2014.02sar</Template>
  <TotalTime>8154</TotalTime>
  <Words>595</Words>
  <Application>Microsoft Office PowerPoint</Application>
  <PresentationFormat>On-screen Show (4:3)</PresentationFormat>
  <Paragraphs>261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 Unicode MS</vt:lpstr>
      <vt:lpstr>Arial</vt:lpstr>
      <vt:lpstr>Calibri</vt:lpstr>
      <vt:lpstr>Wingdings</vt:lpstr>
      <vt:lpstr>dem1</vt:lpstr>
      <vt:lpstr>АЙМГИЙН ЭДИЙН ЗАСАГ, НИЙГМИЙН ХӨГЖЛИЙН 2019 ОНЫ 05-Р сарын ДҮНГИЙН ТАНИЛЦУУЛГА</vt:lpstr>
      <vt:lpstr>АЙМГИЙН ЭДИЙН ЗАСАГ, НИЙГМИЙН ХӨГЖЛИЙН ДҮН</vt:lpstr>
      <vt:lpstr>АЖЛЫН БАЙР</vt:lpstr>
      <vt:lpstr>PowerPoint Presentation</vt:lpstr>
      <vt:lpstr>PowerPoint Presentation</vt:lpstr>
      <vt:lpstr>САНХҮҮГИЙН ОРЧИН</vt:lpstr>
      <vt:lpstr>САНХҮҮГИЙН ОРЧИН</vt:lpstr>
      <vt:lpstr>PowerPoint Presentation</vt:lpstr>
      <vt:lpstr>PowerPoint Presentation</vt:lpstr>
      <vt:lpstr>БАРИЛГА</vt:lpstr>
      <vt:lpstr>МАЛ АЖ АХУЙ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ОРХОН АЙМГИЙН СТАТИСТИКИЙН ХЭЛТЭС ХЭВЛЭЛИЙН  БАГА ХУРАЛ</dc:title>
  <dc:creator>Lhagva-Ochir</dc:creator>
  <cp:lastModifiedBy>Uugantsetseg</cp:lastModifiedBy>
  <cp:revision>1475</cp:revision>
  <dcterms:created xsi:type="dcterms:W3CDTF">2014-04-10T10:08:15Z</dcterms:created>
  <dcterms:modified xsi:type="dcterms:W3CDTF">2019-06-07T00:26:51Z</dcterms:modified>
</cp:coreProperties>
</file>