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379" r:id="rId4"/>
    <p:sldId id="401" r:id="rId5"/>
    <p:sldId id="403" r:id="rId6"/>
    <p:sldId id="405" r:id="rId7"/>
    <p:sldId id="398" r:id="rId8"/>
    <p:sldId id="399" r:id="rId9"/>
    <p:sldId id="408" r:id="rId10"/>
    <p:sldId id="406" r:id="rId11"/>
    <p:sldId id="400" r:id="rId12"/>
    <p:sldId id="377" r:id="rId13"/>
    <p:sldId id="351" r:id="rId14"/>
  </p:sldIdLst>
  <p:sldSz cx="12192000" cy="6858000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9" autoAdjust="0"/>
    <p:restoredTop sz="94660"/>
  </p:normalViewPr>
  <p:slideViewPr>
    <p:cSldViewPr>
      <p:cViewPr varScale="1">
        <p:scale>
          <a:sx n="107" d="100"/>
          <a:sy n="107" d="100"/>
        </p:scale>
        <p:origin x="126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0782402199727E-2"/>
          <c:y val="2.7777777777777776E-2"/>
          <c:w val="0.8461096529600467"/>
          <c:h val="0.71187401574803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015873015873E-3"/>
                  <c:y val="-8.0971128608923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73015873015292E-3"/>
                  <c:y val="-2.93287202736021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73015873015873E-3"/>
                  <c:y val="-7.331583552056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873015873015873E-3"/>
                  <c:y val="4.1545375009941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5152432868968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47</c:v>
                </c:pt>
                <c:pt idx="2">
                  <c:v>18</c:v>
                </c:pt>
                <c:pt idx="3">
                  <c:v>96</c:v>
                </c:pt>
                <c:pt idx="4">
                  <c:v>136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1536191536"/>
        <c:axId val="-15361817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Шинээр бий болсон ажлын байр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619113787247182E-2"/>
                  <c:y val="-4.8898340832395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857186969275934E-2"/>
                  <c:y val="-6.7636623547056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919870310329574E-3"/>
                  <c:y val="3.076115485564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694611702949041E-2"/>
                  <c:y val="-5.956458567679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701096186506101E-2"/>
                  <c:y val="-4.925853018372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</c:v>
                </c:pt>
                <c:pt idx="1">
                  <c:v>3</c:v>
                </c:pt>
                <c:pt idx="2">
                  <c:v>13</c:v>
                </c:pt>
                <c:pt idx="3">
                  <c:v>65</c:v>
                </c:pt>
                <c:pt idx="4">
                  <c:v>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36191536"/>
        <c:axId val="-1536181744"/>
      </c:lineChart>
      <c:catAx>
        <c:axId val="-153619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mn-Mong-CN"/>
          </a:p>
        </c:txPr>
        <c:crossAx val="-1536181744"/>
        <c:crosses val="autoZero"/>
        <c:auto val="1"/>
        <c:lblAlgn val="ctr"/>
        <c:lblOffset val="100"/>
        <c:noMultiLvlLbl val="0"/>
      </c:catAx>
      <c:valAx>
        <c:axId val="-1536181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3619153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806546240543462E-2"/>
          <c:y val="0.87680164979377573"/>
          <c:w val="0.9"/>
          <c:h val="5.9838940586972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mn-Mong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mn-Mong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7102803738317668E-2"/>
                  <c:y val="-0.110993639028210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53271028037388"/>
                  <c:y val="7.29386770756809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49532710280374"/>
                  <c:y val="6.02536897581712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149532710280374"/>
                  <c:y val="-9.513740488132353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682242990654206"/>
                  <c:y val="-0.104651145369455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514018691588788"/>
                  <c:y val="-9.51374048813229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ong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Хүнсний дэлгүүр</c:v>
                </c:pt>
                <c:pt idx="1">
                  <c:v>Шатахууны борлуулалт</c:v>
                </c:pt>
                <c:pt idx="2">
                  <c:v>Эмийн борлуулалт</c:v>
                </c:pt>
                <c:pt idx="3">
                  <c:v>Барааны дэлгүүр</c:v>
                </c:pt>
                <c:pt idx="4">
                  <c:v>бусад</c:v>
                </c:pt>
                <c:pt idx="5">
                  <c:v>Зоогийн газар, бар, ресторан,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3903.8</c:v>
                </c:pt>
                <c:pt idx="1">
                  <c:v>2989.9</c:v>
                </c:pt>
                <c:pt idx="2">
                  <c:v>985.4</c:v>
                </c:pt>
                <c:pt idx="3">
                  <c:v>736.3</c:v>
                </c:pt>
                <c:pt idx="4">
                  <c:v>140</c:v>
                </c:pt>
                <c:pt idx="5">
                  <c:v>1415.2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41544806899095E-2"/>
          <c:y val="3.333333333333334E-2"/>
          <c:w val="0.90439407195312704"/>
          <c:h val="0.75866071428571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</c:v>
                </c:pt>
              </c:strCache>
            </c:strRef>
          </c:tx>
          <c:spPr>
            <a:solidFill>
              <a:srgbClr val="4572A7"/>
            </a:solidFill>
            <a:ln>
              <a:noFill/>
            </a:ln>
            <a:effectLst/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469.9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469.9</c:v>
                </c:pt>
                <c:pt idx="1">
                  <c:v>256.89999999999998</c:v>
                </c:pt>
                <c:pt idx="2">
                  <c:v>200</c:v>
                </c:pt>
                <c:pt idx="3">
                  <c:v>325</c:v>
                </c:pt>
                <c:pt idx="4">
                  <c:v>1689.3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1536189360"/>
        <c:axId val="-1536188272"/>
      </c:barChart>
      <c:catAx>
        <c:axId val="-153618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mn-Mong-CN"/>
          </a:p>
        </c:txPr>
        <c:crossAx val="-1536188272"/>
        <c:crosses val="autoZero"/>
        <c:auto val="1"/>
        <c:lblAlgn val="ctr"/>
        <c:lblOffset val="100"/>
        <c:noMultiLvlLbl val="0"/>
      </c:catAx>
      <c:valAx>
        <c:axId val="-1536188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153618936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mn-MN" dirty="0">
                <a:solidFill>
                  <a:schemeClr val="tx2">
                    <a:lumMod val="75000"/>
                  </a:schemeClr>
                </a:solidFill>
              </a:rPr>
              <a:t>ХАЛДВАРТ ӨВЧНИЙ ГАРАЛТ, </a:t>
            </a:r>
            <a:r>
              <a:rPr lang="mn-MN" b="0" i="1" dirty="0">
                <a:solidFill>
                  <a:schemeClr val="tx2">
                    <a:lumMod val="75000"/>
                  </a:schemeClr>
                </a:solidFill>
              </a:rPr>
              <a:t>продицимилээр</a:t>
            </a:r>
            <a:endParaRPr lang="en-US" b="0" i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819570581434809"/>
          <c:y val="4.7384914355645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253354652801339E-2"/>
          <c:y val="0.20609943801845046"/>
          <c:w val="0.98274664534719869"/>
          <c:h val="0.645286506905079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/>
          </c:spPr>
          <c:marker>
            <c:spPr>
              <a:ln w="44450"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0.12283257507347739"/>
                  <c:y val="-4.2998127775493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81758633273688E-2"/>
                  <c:y val="6.0907987471427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37555282023381E-2"/>
                  <c:y val="7.0550412928645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976885155655618E-3"/>
                  <c:y val="3.51948529188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474587279102714E-3"/>
                  <c:y val="-3.55162671007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mn-Mong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7.7</c:v>
                </c:pt>
                <c:pt idx="1">
                  <c:v>4.9000000000000004</c:v>
                </c:pt>
                <c:pt idx="2">
                  <c:v>6.2</c:v>
                </c:pt>
                <c:pt idx="3">
                  <c:v>6.7</c:v>
                </c:pt>
                <c:pt idx="4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36188816"/>
        <c:axId val="-1536183376"/>
      </c:lineChart>
      <c:catAx>
        <c:axId val="-153618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mn-Mong-CN"/>
          </a:p>
        </c:txPr>
        <c:crossAx val="-1536183376"/>
        <c:crosses val="autoZero"/>
        <c:auto val="1"/>
        <c:lblAlgn val="ctr"/>
        <c:lblOffset val="100"/>
        <c:noMultiLvlLbl val="0"/>
      </c:catAx>
      <c:valAx>
        <c:axId val="-15361833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153618881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ong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БҮРТГЭГДСЭН ХЭРЭГ</a:t>
            </a:r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тоо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309736047145053"/>
          <c:y val="1.68361959653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mn-Mong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2342206509421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446540880503146E-3"/>
                  <c:y val="5.3703488075355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530265124244521E-16"/>
                  <c:y val="4.66464264069326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72635083406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8.6175821236338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70</c:v>
                </c:pt>
                <c:pt idx="2">
                  <c:v>120</c:v>
                </c:pt>
                <c:pt idx="3">
                  <c:v>57</c:v>
                </c:pt>
                <c:pt idx="4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6180112"/>
        <c:axId val="-1536181200"/>
      </c:barChart>
      <c:catAx>
        <c:axId val="-15361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mn-Mong-CN"/>
          </a:p>
        </c:txPr>
        <c:crossAx val="-1536181200"/>
        <c:crosses val="autoZero"/>
        <c:auto val="1"/>
        <c:lblAlgn val="ctr"/>
        <c:lblOffset val="100"/>
        <c:noMultiLvlLbl val="0"/>
      </c:catAx>
      <c:valAx>
        <c:axId val="-1536181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3618011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БҮРТГЭГДСЭН ХЭРЭГ</a:t>
            </a:r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өнгөөр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305820325090943"/>
          <c:y val="6.1744666252217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mn-Mong-CN"/>
        </a:p>
      </c:txPr>
    </c:title>
    <c:autoTitleDeleted val="0"/>
    <c:plotArea>
      <c:layout>
        <c:manualLayout>
          <c:layoutTarget val="inner"/>
          <c:xMode val="edge"/>
          <c:yMode val="edge"/>
          <c:x val="0.1513577629719362"/>
          <c:y val="0.13604797452921399"/>
          <c:w val="0.77283323238441359"/>
          <c:h val="0.702112642342760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8051685846961438"/>
                  <c:y val="0.106369842548267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897435897435895E-2"/>
                  <c:y val="-2.329466113880078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ong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901938219261055"/>
                  <c:y val="-0.16032009432320113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Хулгайлах</a:t>
                    </a:r>
                    <a:r>
                      <a:rPr lang="mn-MN" baseline="0" dirty="0" smtClean="0"/>
                      <a:t>                12</a:t>
                    </a:r>
                    <a:r>
                      <a:rPr lang="mn-MN" dirty="0" smtClean="0"/>
                      <a:t>.9%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3760690490611749"/>
                  <c:y val="-0.179677866018280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sz="1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Залилах, хөрөнгө зөвших</a:t>
                    </a:r>
                    <a:r>
                      <a:rPr lang="mn-M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mn-MN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18.6%</a:t>
                    </a:r>
                    <a:endParaRPr lang="mn-M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ong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023391812866"/>
                      <c:h val="0.2781194532056389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228875995763687"/>
                  <c:y val="0.132346658780710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Хүний эрүүл мэндийн халдашгүй байдлын эсрэг</c:v>
                </c:pt>
                <c:pt idx="1">
                  <c:v>Хөдөлгөөний аюулгүй байдлын эсрэг</c:v>
                </c:pt>
                <c:pt idx="2">
                  <c:v>Хулгайлах</c:v>
                </c:pt>
                <c:pt idx="3">
                  <c:v>Залилах, хөрөнгө завших</c:v>
                </c:pt>
                <c:pt idx="4">
                  <c:v>Бусад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1</c:v>
                </c:pt>
                <c:pt idx="2">
                  <c:v>9</c:v>
                </c:pt>
                <c:pt idx="3">
                  <c:v>13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ТӨСВИЙН ОРЛОГО, ЗАРЛАГА</a:t>
            </a:r>
          </a:p>
          <a:p>
            <a:pPr>
              <a:defRPr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68822985241598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mn-Mong-CN"/>
        </a:p>
      </c:txPr>
    </c:title>
    <c:autoTitleDeleted val="0"/>
    <c:plotArea>
      <c:layout>
        <c:manualLayout>
          <c:layoutTarget val="inner"/>
          <c:xMode val="edge"/>
          <c:yMode val="edge"/>
          <c:x val="3.4591194968553458E-2"/>
          <c:y val="0.15420563535318341"/>
          <c:w val="0.94654088050314467"/>
          <c:h val="0.631288190140691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539262510219003E-2"/>
                  <c:y val="-5.846469388212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469687190740495E-2"/>
                  <c:y val="-5.513366896088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429843810507394E-2"/>
                  <c:y val="-4.881444806599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603773584905662E-2"/>
                  <c:y val="-5.05085878961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403468009121811E-2"/>
                  <c:y val="-2.43571041801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4</c:v>
                </c:pt>
                <c:pt idx="1">
                  <c:v>6.6</c:v>
                </c:pt>
                <c:pt idx="2">
                  <c:v>6.4</c:v>
                </c:pt>
                <c:pt idx="3">
                  <c:v>8.1</c:v>
                </c:pt>
                <c:pt idx="4">
                  <c:v>10.5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194871132911678E-2"/>
                  <c:y val="4.811116812212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076244567789685E-2"/>
                  <c:y val="4.86769045429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881115270427363E-2"/>
                  <c:y val="3.468385358045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25136612021858E-2"/>
                  <c:y val="3.377277077650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35849056604098E-2"/>
                  <c:y val="-4.489652257431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3.9</c:v>
                </c:pt>
                <c:pt idx="1">
                  <c:v>4</c:v>
                </c:pt>
                <c:pt idx="2">
                  <c:v>3.7</c:v>
                </c:pt>
                <c:pt idx="3">
                  <c:v>5.3</c:v>
                </c:pt>
                <c:pt idx="4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36189904"/>
        <c:axId val="-1536179024"/>
      </c:lineChart>
      <c:catAx>
        <c:axId val="-153618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ong-CN"/>
          </a:p>
        </c:txPr>
        <c:crossAx val="-1536179024"/>
        <c:crosses val="autoZero"/>
        <c:auto val="1"/>
        <c:lblAlgn val="ctr"/>
        <c:lblOffset val="100"/>
        <c:noMultiLvlLbl val="0"/>
      </c:catAx>
      <c:valAx>
        <c:axId val="-1536179024"/>
        <c:scaling>
          <c:orientation val="minMax"/>
          <c:max val="12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153618990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n-Mong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12933799941674"/>
          <c:y val="0.16416569681253568"/>
          <c:w val="0.54861111111111116"/>
          <c:h val="0.783492896138449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600393700787403"/>
                  <c:y val="0.1624034299907617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ong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333961775904773"/>
                  <c:y val="-0.1938943686694594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ong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020778652668415"/>
                  <c:y val="4.0303328549789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43780985710119E-2"/>
                  <c:y val="6.611754397792819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850399168853892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0261043954012792"/>
                  <c:y val="0.174455696332728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ong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спорт</c:v>
                </c:pt>
                <c:pt idx="3">
                  <c:v>Эдийн засгийн бусад салбарт</c:v>
                </c:pt>
                <c:pt idx="4">
                  <c:v>Ангилагдаагүй бусад зардал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1462.4</c:v>
                </c:pt>
                <c:pt idx="1">
                  <c:v>3006.2</c:v>
                </c:pt>
                <c:pt idx="2">
                  <c:v>245.1</c:v>
                </c:pt>
                <c:pt idx="3">
                  <c:v>47.5</c:v>
                </c:pt>
                <c:pt idx="4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2403324310924E-2"/>
          <c:y val="4.3027192853323647E-2"/>
          <c:w val="0.96405228758169936"/>
          <c:h val="0.826674842428177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732785240080284"/>
                  <c:y val="7.1104858284498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519916628068552E-2"/>
                  <c:y val="-0.101091890311426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657994956512794E-2"/>
                  <c:y val="-7.234217219171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477054004612969E-2"/>
                  <c:y val="-8.9956240947093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309075001988388E-2"/>
                  <c:y val="-9.4781406864610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mn-Mong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89.132999999999996</c:v>
                </c:pt>
                <c:pt idx="1">
                  <c:v>157.465</c:v>
                </c:pt>
                <c:pt idx="2">
                  <c:v>201.63800000000001</c:v>
                </c:pt>
                <c:pt idx="3">
                  <c:v>186.34899999999999</c:v>
                </c:pt>
                <c:pt idx="4">
                  <c:v>188.964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36177936"/>
        <c:axId val="-1536187184"/>
      </c:lineChart>
      <c:catAx>
        <c:axId val="-153617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ong-CN"/>
          </a:p>
        </c:txPr>
        <c:crossAx val="-1536187184"/>
        <c:crosses val="autoZero"/>
        <c:auto val="1"/>
        <c:lblAlgn val="ctr"/>
        <c:lblOffset val="100"/>
        <c:noMultiLvlLbl val="0"/>
      </c:catAx>
      <c:valAx>
        <c:axId val="-1536187184"/>
        <c:scaling>
          <c:orientation val="minMax"/>
          <c:max val="25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153617793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85463355542092"/>
          <c:y val="0.14653866977826074"/>
          <c:w val="0.57241732283464564"/>
          <c:h val="0.721690004894956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1.0256410256410256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mn-Mong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Уул уурхайн олборлолт</c:v>
                </c:pt>
                <c:pt idx="1">
                  <c:v>Боловсруулах үйлдвэрлэл</c:v>
                </c:pt>
                <c:pt idx="2">
                  <c:v>Цахилгаан дулаан үйлдвэрлэл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172564.4</c:v>
                </c:pt>
                <c:pt idx="1">
                  <c:v>11914.9</c:v>
                </c:pt>
                <c:pt idx="2">
                  <c:v>4484.7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983444377145159E-2"/>
          <c:y val="0.25681520302871325"/>
          <c:w val="0.30450373511003431"/>
          <c:h val="0.49276256556836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n-Mong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34724164152373E-2"/>
          <c:y val="4.9716599190283602E-2"/>
          <c:w val="0.92676527583584767"/>
          <c:h val="0.8270014345372838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0530814162935516"/>
                  <c:y val="-9.2884184229355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498442367601292E-2"/>
                  <c:y val="7.125506072874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259070557356797E-2"/>
                  <c:y val="-7.3395989440464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95424836601302E-2"/>
                  <c:y val="-7.372705611043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528185397279884E-2"/>
                  <c:y val="-7.606097314758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6230.1</c:v>
                </c:pt>
                <c:pt idx="1">
                  <c:v>6287.9</c:v>
                </c:pt>
                <c:pt idx="2">
                  <c:v>8445.2999999999993</c:v>
                </c:pt>
                <c:pt idx="3">
                  <c:v>10013.700000000001</c:v>
                </c:pt>
                <c:pt idx="4">
                  <c:v>10170.6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Sheet1!$D$2:$D$6</c:f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Sheet1!$E$2:$E$6</c:f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ong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Sheet1!$F$2:$F$6</c:f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536192080"/>
        <c:axId val="-1536186640"/>
      </c:lineChart>
      <c:catAx>
        <c:axId val="-153619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ong-CN"/>
          </a:p>
        </c:txPr>
        <c:crossAx val="-1536186640"/>
        <c:crosses val="autoZero"/>
        <c:auto val="1"/>
        <c:lblAlgn val="ctr"/>
        <c:lblOffset val="100"/>
        <c:noMultiLvlLbl val="0"/>
      </c:catAx>
      <c:valAx>
        <c:axId val="-1536186640"/>
        <c:scaling>
          <c:orientation val="minMax"/>
          <c:min val="8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3619208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ong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63588"/>
            <a:ext cx="6791325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3588"/>
            <a:ext cx="6791325" cy="382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05200"/>
            <a:ext cx="7772400" cy="2057400"/>
          </a:xfrm>
        </p:spPr>
        <p:txBody>
          <a:bodyPr/>
          <a:lstStyle/>
          <a:p>
            <a:r>
              <a:rPr lang="mn-MN" sz="7200" b="1" dirty="0" smtClean="0">
                <a:solidFill>
                  <a:schemeClr val="tx2"/>
                </a:solidFill>
              </a:rPr>
              <a:t>ХЭВЛЭЛИЙН </a:t>
            </a:r>
            <a:r>
              <a:rPr lang="mn-MN" sz="7200" b="1" dirty="0">
                <a:solidFill>
                  <a:schemeClr val="tx2"/>
                </a:solidFill>
              </a:rPr>
              <a:t/>
            </a:r>
            <a:br>
              <a:rPr lang="mn-MN" sz="7200" b="1" dirty="0">
                <a:solidFill>
                  <a:schemeClr val="tx2"/>
                </a:solidFill>
              </a:rPr>
            </a:br>
            <a:r>
              <a:rPr lang="mn-MN" sz="7200" b="1" dirty="0">
                <a:solidFill>
                  <a:schemeClr val="tx2"/>
                </a:solidFill>
              </a:rPr>
              <a:t>БАГА ХУРАЛ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1" y="685800"/>
            <a:ext cx="2677711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00" y="6019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ong-CN" sz="2400" dirty="0" smtClean="0">
                <a:solidFill>
                  <a:schemeClr val="tx2"/>
                </a:solidFill>
              </a:rPr>
              <a:t>2020.02.11</a:t>
            </a:r>
            <a:endParaRPr lang="mn-Mong-CN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779576"/>
            <a:ext cx="8077200" cy="533400"/>
          </a:xfrm>
        </p:spPr>
        <p:txBody>
          <a:bodyPr/>
          <a:lstStyle/>
          <a:p>
            <a:pPr algn="ctr"/>
            <a:r>
              <a:rPr lang="mn-MN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БАРАА ГҮЙЛГЭЭ, </a:t>
            </a:r>
            <a:r>
              <a:rPr lang="mn-MN" sz="16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сая </a:t>
            </a:r>
            <a:r>
              <a:rPr lang="mn-MN" sz="16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төгрөг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717701"/>
              </p:ext>
            </p:extLst>
          </p:nvPr>
        </p:nvGraphicFramePr>
        <p:xfrm>
          <a:off x="609600" y="1524000"/>
          <a:ext cx="6705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474" y="257844"/>
            <a:ext cx="106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ХУДАЛДАА, НИЙТИЙН ХООЛ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50292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Худалдаа, нийтийн хоолны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цэг салбар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тэрбум төгрөгийн бараа гүйлгээ хийж, бараа гүйлгээний нийт хэмжээ өмнөх оны мөн үеэс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нэмэгджээ. 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69485028"/>
              </p:ext>
            </p:extLst>
          </p:nvPr>
        </p:nvGraphicFramePr>
        <p:xfrm>
          <a:off x="7264400" y="1371600"/>
          <a:ext cx="5435600" cy="40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5943600" y="795554"/>
            <a:ext cx="8077200" cy="533400"/>
          </a:xfrm>
        </p:spPr>
        <p:txBody>
          <a:bodyPr/>
          <a:lstStyle/>
          <a:p>
            <a:pPr algn="ctr"/>
            <a:r>
              <a:rPr lang="mn-MN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БАРАА ГҮЙЛГЭЭ, </a:t>
            </a:r>
            <a:r>
              <a:rPr lang="mn-MN" sz="16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бүтцээр, 2020 он</a:t>
            </a:r>
            <a:endParaRPr lang="mn-MN" sz="16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86062"/>
            <a:ext cx="2963603" cy="29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2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419600" y="759759"/>
            <a:ext cx="8001000" cy="838200"/>
          </a:xfrm>
        </p:spPr>
        <p:txBody>
          <a:bodyPr/>
          <a:lstStyle/>
          <a:p>
            <a:pPr algn="ctr"/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БАРИЛГА УГСРАЛТ, ИХ ЗАСВАРЫН АЖИЛ</a:t>
            </a:r>
          </a:p>
          <a:p>
            <a:pPr algn="ctr"/>
            <a:r>
              <a:rPr lang="en-US" sz="18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8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сая</a:t>
            </a:r>
            <a:r>
              <a:rPr lang="mn-MN" sz="18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8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18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4660781"/>
              </p:ext>
            </p:extLst>
          </p:nvPr>
        </p:nvGraphicFramePr>
        <p:xfrm>
          <a:off x="4481353" y="1597959"/>
          <a:ext cx="7391400" cy="362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02168"/>
            <a:ext cx="1089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БАРИЛГА, ОРОН СУУЦ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18" y="1710679"/>
            <a:ext cx="2999924" cy="26120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9165305">
            <a:off x="4315064" y="3696878"/>
            <a:ext cx="278791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7" name="Rounded Rectangle 6"/>
          <p:cNvSpPr/>
          <p:nvPr/>
        </p:nvSpPr>
        <p:spPr>
          <a:xfrm rot="19165305">
            <a:off x="2202589" y="1966113"/>
            <a:ext cx="485237" cy="1572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8" name="Rounded Rectangle 7"/>
          <p:cNvSpPr/>
          <p:nvPr/>
        </p:nvSpPr>
        <p:spPr>
          <a:xfrm rot="19165305">
            <a:off x="4298324" y="2397061"/>
            <a:ext cx="438037" cy="1940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4" name="Rectangle 3"/>
          <p:cNvSpPr/>
          <p:nvPr/>
        </p:nvSpPr>
        <p:spPr>
          <a:xfrm>
            <a:off x="1219200" y="5284393"/>
            <a:ext cx="10795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Оны эхний 1 дүгээр сард их барилгын салбарын 1 аж ахуй нэгж 1689.3 сая төгрөгийн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барилг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засварын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ажлыг 4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объектод хийж гүйцэтгэс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байна. Гүйцэтгэсэн ажлын дүн өмнөх он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ы мөн үеэс 5.2 дахин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нэмэгджээ.</a:t>
            </a:r>
            <a:endParaRPr lang="mn-Mong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09600"/>
            <a:ext cx="4267200" cy="60819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2487614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ХАНДУУЛСАНД БАЯРЛАЛАА.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2937" y="210566"/>
            <a:ext cx="807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n-Mong-CN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/>
          <a:stretch/>
        </p:blipFill>
        <p:spPr>
          <a:xfrm>
            <a:off x="914400" y="0"/>
            <a:ext cx="112776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76400" y="1981201"/>
            <a:ext cx="9448799" cy="2308226"/>
          </a:xfrm>
        </p:spPr>
        <p:txBody>
          <a:bodyPr/>
          <a:lstStyle/>
          <a:p>
            <a:r>
              <a:rPr lang="mn-Mong-CN" sz="4800" b="1" dirty="0">
                <a:solidFill>
                  <a:schemeClr val="tx2"/>
                </a:solidFill>
                <a:latin typeface="Times New Roman Mon" panose="02020500000000000000" pitchFamily="18" charset="0"/>
              </a:rPr>
              <a:t>ОРХОН АЙМГИЙН НИЙГЭМ ЭДИЙН ЗАСГИЙН БАЙДАЛ 2020 ОНЫ 1-Р САРД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4901" y="794657"/>
            <a:ext cx="5181600" cy="5714999"/>
          </a:xfrm>
        </p:spPr>
        <p:txBody>
          <a:bodyPr/>
          <a:lstStyle/>
          <a:p>
            <a:pPr>
              <a:buNone/>
            </a:pPr>
            <a:r>
              <a:rPr lang="mn-MN" sz="16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Төрөлт –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промилээр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Төсвийн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 -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28.9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Бүртгэлтэй ажилгүйчүүдийн тоо –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2.4% буурсан</a:t>
            </a: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 бий болсон ажлын байр –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41.7%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30.7% 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хэрэгт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холбогдогч-23.1% буурсан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1.4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нийтийн хоолны бараа гүйлгээ -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1.6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Холбооны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салбарын нийт орлого –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20.2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 marL="0" lvl="1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–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5.2 дахин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16.6%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Ахуйн үйлчилгээний орлого –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4.6% 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 marL="342900" lvl="1" indent="-342900">
              <a:buNone/>
            </a:pP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mn-MN" sz="155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mn-MN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mn-MN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794657"/>
            <a:ext cx="5334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</a:t>
            </a:r>
            <a:r>
              <a:rPr lang="mn-MN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үзүүлэлт:</a:t>
            </a:r>
            <a:endParaRPr lang="en-US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Халдварт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өвчний гаралт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–0.5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продицимилээр  нэмэгдсэн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Аж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үйлдвэрийн салбарын бүтээгдэхүүн борлуулалт –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0.1%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Урьдчилан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сэргийлэх үзлэг – 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.0%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гаралт – 22.8% өссөн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илрүүлэлт – 12.0 пунктээр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Автотээврийн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үйлчилгээний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орлого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-5.3% буурсан</a:t>
            </a:r>
            <a:endParaRPr lang="mn-MN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55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550" dirty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11049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958174"/>
              </p:ext>
            </p:extLst>
          </p:nvPr>
        </p:nvGraphicFramePr>
        <p:xfrm>
          <a:off x="682863" y="821540"/>
          <a:ext cx="6477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9874" y="265810"/>
            <a:ext cx="8408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ong-CN" dirty="0"/>
              <a:t>Ажиллах хүч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96973"/>
            <a:ext cx="1120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АЖЛЫН БАЙР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189" y="1066800"/>
            <a:ext cx="2514600" cy="996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1066800"/>
            <a:ext cx="463066" cy="965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89" y="928152"/>
            <a:ext cx="1346099" cy="12426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77338" y="207821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42.9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2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82082" y="2091876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57.1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2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2297441"/>
            <a:ext cx="2841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1-р сард 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мянга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 нь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(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хүнээр буурчээ.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5124385"/>
            <a:ext cx="1089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	Тайлант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хугацаанд б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үртгэгдсэн ажилгүйчүүдийн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24.5 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хувь нь сургууль төгссөн,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11.1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өөр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газраас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шилжиж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ирсэн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4.8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тооны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цомхотголд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0.5 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хувь нь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татан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буугдсан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59.1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бусад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шалтгаанаар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 ажил хайж  бүртгүүлжээ.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82200" y="2571275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бүртгэлтэй ажилгүй иргэдийн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682 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57.1%) 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эмэгтэйчүүд байна.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05600" y="928152"/>
            <a:ext cx="3048000" cy="311044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3" name="Rounded Rectangle 2"/>
          <p:cNvSpPr/>
          <p:nvPr/>
        </p:nvSpPr>
        <p:spPr>
          <a:xfrm>
            <a:off x="9982200" y="928152"/>
            <a:ext cx="2057400" cy="3110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4" name="TextBox 3"/>
          <p:cNvSpPr txBox="1"/>
          <p:nvPr/>
        </p:nvSpPr>
        <p:spPr>
          <a:xfrm>
            <a:off x="10529364" y="637189"/>
            <a:ext cx="99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ong-CN" dirty="0" smtClean="0"/>
              <a:t>2020 он</a:t>
            </a:r>
            <a:endParaRPr lang="mn-Mong-CN" dirty="0"/>
          </a:p>
        </p:txBody>
      </p:sp>
    </p:spTree>
    <p:extLst>
      <p:ext uri="{BB962C8B-B14F-4D97-AF65-F5344CB8AC3E}">
        <p14:creationId xmlns:p14="http://schemas.microsoft.com/office/powerpoint/2010/main" val="11652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17472997"/>
              </p:ext>
            </p:extLst>
          </p:nvPr>
        </p:nvGraphicFramePr>
        <p:xfrm>
          <a:off x="7696200" y="914400"/>
          <a:ext cx="4346575" cy="50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6" y="4134082"/>
            <a:ext cx="2054773" cy="12954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3121573" y="1676400"/>
            <a:ext cx="4267200" cy="1600200"/>
          </a:xfrm>
          <a:prstGeom prst="homePlat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мэндийн байгууллагууд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давхардсан тоогоор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64.9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 хүнд үзлэг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хий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 нь өмнөх оны мөн үеэс 9.2 хувиар нэмэгджээ.</a:t>
            </a:r>
            <a:endParaRPr lang="mn-Mong-C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121573" y="3886200"/>
            <a:ext cx="4267200" cy="1600200"/>
          </a:xfrm>
          <a:prstGeom prst="homePlat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үзлэгийн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30.4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буюу 19.7 мянган хүнийг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урьдчилан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сэргийлэх үзлэгт хамруулсан байна.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Энэ нь өмнөх оны мөн үеэс 1.0 хувиар буурчээ.</a:t>
            </a:r>
            <a:endParaRPr lang="mn-Mong-C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1" y="1600200"/>
            <a:ext cx="202602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3706" y="1237129"/>
            <a:ext cx="321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үзлэг</a:t>
            </a:r>
            <a:endParaRPr lang="mn-Mong-CN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9224" y="3536150"/>
            <a:ext cx="380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Урьдчилан сэргийлэх үзлэг</a:t>
            </a:r>
            <a:endParaRPr lang="mn-Mong-CN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4458126"/>
              </p:ext>
            </p:extLst>
          </p:nvPr>
        </p:nvGraphicFramePr>
        <p:xfrm>
          <a:off x="1066800" y="914401"/>
          <a:ext cx="5410200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026721"/>
              </p:ext>
            </p:extLst>
          </p:nvPr>
        </p:nvGraphicFramePr>
        <p:xfrm>
          <a:off x="7010400" y="636219"/>
          <a:ext cx="4953000" cy="545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ХЭРЭГ, ЗӨРЧИЛ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8" y="4801216"/>
            <a:ext cx="1977749" cy="1833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48804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агдаагийн газрын мэдээгээр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70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хэрэгт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хүн холбогдон шалгагдаж, хэргийн илрүүлэлт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10.2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хувьтай байна. Ө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мнөх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оны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мөн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үеэс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хэргийн илрүүлэлт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12.0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пунктээр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холбогдогч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23.1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хувиар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буурч,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бүртгэгдсэн хэрэг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22.8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хувиар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18–аас дээш насны 10000 хүнд ногдох гэмт хэрэг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1.8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продицимилээр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нэмэгджээ</a:t>
            </a:r>
            <a:endParaRPr lang="mn-Mong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fontAlgn="t"/>
            <a:endParaRPr lang="mn-MN" b="1" dirty="0" smtClean="0"/>
          </a:p>
          <a:p>
            <a:endParaRPr lang="en-US" dirty="0"/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156564"/>
              </p:ext>
            </p:extLst>
          </p:nvPr>
        </p:nvGraphicFramePr>
        <p:xfrm>
          <a:off x="1371600" y="817512"/>
          <a:ext cx="10287000" cy="31448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1066800"/>
                <a:gridCol w="1219200"/>
                <a:gridCol w="1295400"/>
                <a:gridCol w="1219200"/>
                <a:gridCol w="1219200"/>
                <a:gridCol w="1219200"/>
              </a:tblGrid>
              <a:tr h="1025484"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 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Хэмжих нэгж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</a:tr>
              <a:tr h="69256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Иргэдийн </a:t>
                      </a:r>
                      <a:r>
                        <a:rPr lang="mn-M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хувийн мөнгөн хадгаламж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  төгрөг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7315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хүнд ногдох хадгаламж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сая.төгрөг</a:t>
                      </a:r>
                      <a:r>
                        <a:rPr lang="en-US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mn-Mong-CN" sz="2000" u="none" strike="noStrik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Зээлийн</a:t>
                      </a:r>
                      <a:r>
                        <a:rPr lang="mn-MN" sz="20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өрийн үлдэгдэл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 төгрөг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223.4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259.9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344.3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БАНК, САНХҮҮ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4941" y="4265158"/>
            <a:ext cx="8303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Иргэдийн хувийн мөнгөн хадгаламж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20.2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тэрбум төгрөг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хүрч,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аймгийн нэг хүнд дунджаар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67061 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төгрөгийн, нэг хадгаламж эзэмшигчид 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3042034 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хадгаламж ногдож байна. 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мөн үеэс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хадгаламжийн үлдэгдэл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өсч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хадгаламж эзэмшигчийн тоо 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буурчээ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Ð¥Ð¾Ð»Ð±Ð¾Ð¾ÑÐ¾Ð¹ ÐÑÑ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5158"/>
            <a:ext cx="177044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67365" y="6246358"/>
            <a:ext cx="703644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</p:spTree>
    <p:extLst>
      <p:ext uri="{BB962C8B-B14F-4D97-AF65-F5344CB8AC3E}">
        <p14:creationId xmlns:p14="http://schemas.microsoft.com/office/powerpoint/2010/main" val="35636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2295380"/>
              </p:ext>
            </p:extLst>
          </p:nvPr>
        </p:nvGraphicFramePr>
        <p:xfrm>
          <a:off x="1269274" y="964474"/>
          <a:ext cx="4648200" cy="43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324600" y="914400"/>
            <a:ext cx="38100" cy="4267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92906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салбарын бүтэц, хувь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23544668"/>
              </p:ext>
            </p:extLst>
          </p:nvPr>
        </p:nvGraphicFramePr>
        <p:xfrm>
          <a:off x="6172200" y="1357886"/>
          <a:ext cx="5486400" cy="384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265810"/>
            <a:ext cx="1074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663332"/>
            <a:ext cx="1016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Аймгийн төсөвт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10.5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тэрбум</a:t>
            </a: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төгрөгийн орлогыг төвлөрүүлж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төсвийн гүйцэтгэл 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20.1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хувьтай байна. Татварын орлогын төлөвлөгөө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38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хувиар давж биелсэн байна.</a:t>
            </a:r>
            <a:endParaRPr lang="en-US" sz="1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-13447" y="847992"/>
            <a:ext cx="7772400" cy="355671"/>
          </a:xfrm>
        </p:spPr>
        <p:txBody>
          <a:bodyPr/>
          <a:lstStyle/>
          <a:p>
            <a:pPr algn="ctr"/>
            <a:r>
              <a:rPr lang="mn-MN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БҮТЭЭГДЭХҮҮН ҮЙЛДВЭРЛЭЛТ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8915031"/>
              </p:ext>
            </p:extLst>
          </p:nvPr>
        </p:nvGraphicFramePr>
        <p:xfrm>
          <a:off x="1371600" y="1416514"/>
          <a:ext cx="5029200" cy="262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65810"/>
            <a:ext cx="1097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16404120"/>
              </p:ext>
            </p:extLst>
          </p:nvPr>
        </p:nvGraphicFramePr>
        <p:xfrm>
          <a:off x="6629400" y="883941"/>
          <a:ext cx="4953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5867400" y="844117"/>
            <a:ext cx="7772400" cy="355671"/>
          </a:xfrm>
        </p:spPr>
        <p:txBody>
          <a:bodyPr/>
          <a:lstStyle/>
          <a:p>
            <a:pPr algn="ctr"/>
            <a:r>
              <a:rPr lang="mn-MN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БҮТЭЭГДЭХҮҮН ҮЙЛДВЭРЛЭЛТ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14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бүтцээр</a:t>
            </a:r>
            <a:endParaRPr lang="mn-MN" sz="14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953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 үйлдвэрийн салбарт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.0 тэрбум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төгрөгийн бүтээгдэхүүн үйлдвэрлэн,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197.4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тэрбум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төгрөгийн бүтээгдэхүүн борлуулж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нө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 мөн үеэс үйлдвэрлэлт 1</a:t>
            </a:r>
            <a:r>
              <a:rPr lang="x-none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хувиар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өсч, борлуулалт </a:t>
            </a:r>
            <a:r>
              <a:rPr lang="x-none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хувиар буурсан байна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>
              <a:solidFill>
                <a:schemeClr val="tx2"/>
              </a:solidFill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8DBF4"/>
              </a:clrFrom>
              <a:clrTo>
                <a:srgbClr val="98D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-7005" r="-1921" b="15943"/>
          <a:stretch/>
        </p:blipFill>
        <p:spPr>
          <a:xfrm>
            <a:off x="1344706" y="4418658"/>
            <a:ext cx="17195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7874</TotalTime>
  <Words>671</Words>
  <Application>Microsoft Office PowerPoint</Application>
  <PresentationFormat>Widescreen</PresentationFormat>
  <Paragraphs>177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Unicode MS</vt:lpstr>
      <vt:lpstr>Arial</vt:lpstr>
      <vt:lpstr>Arial Mon</vt:lpstr>
      <vt:lpstr>Calibri</vt:lpstr>
      <vt:lpstr>Mongolian Baiti</vt:lpstr>
      <vt:lpstr>Tahoma</vt:lpstr>
      <vt:lpstr>Times New Roman</vt:lpstr>
      <vt:lpstr>Times New Roman Mon</vt:lpstr>
      <vt:lpstr>Wingdings</vt:lpstr>
      <vt:lpstr>dem1</vt:lpstr>
      <vt:lpstr>ХЭВЛЭЛИЙН  БАГА ХУРАЛ</vt:lpstr>
      <vt:lpstr>ОРХОН АЙМГИЙН НИЙГЭМ ЭДИЙН ЗАСГИЙН БАЙДАЛ 2020 ОНЫ 1-Р САРД</vt:lpstr>
      <vt:lpstr>АЙМГИЙН ЭДИЙН ЗАСАГ, НИЙГМИЙН ХӨГЖЛИЙН ДҮН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Uugantsetseg</cp:lastModifiedBy>
  <cp:revision>1481</cp:revision>
  <dcterms:created xsi:type="dcterms:W3CDTF">2014-04-10T10:08:15Z</dcterms:created>
  <dcterms:modified xsi:type="dcterms:W3CDTF">2020-02-11T01:07:18Z</dcterms:modified>
</cp:coreProperties>
</file>