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379" r:id="rId4"/>
    <p:sldId id="401" r:id="rId5"/>
    <p:sldId id="403" r:id="rId6"/>
    <p:sldId id="405" r:id="rId7"/>
    <p:sldId id="398" r:id="rId8"/>
    <p:sldId id="409" r:id="rId9"/>
    <p:sldId id="410" r:id="rId10"/>
    <p:sldId id="406" r:id="rId11"/>
    <p:sldId id="400" r:id="rId12"/>
    <p:sldId id="377" r:id="rId13"/>
    <p:sldId id="351" r:id="rId14"/>
  </p:sldIdLst>
  <p:sldSz cx="12192000" cy="6858000"/>
  <p:notesSz cx="6956425" cy="10186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0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9" autoAdjust="0"/>
    <p:restoredTop sz="94660"/>
  </p:normalViewPr>
  <p:slideViewPr>
    <p:cSldViewPr>
      <p:cViewPr>
        <p:scale>
          <a:sx n="118" d="100"/>
          <a:sy n="118" d="100"/>
        </p:scale>
        <p:origin x="-4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2"/>
      </p:cViewPr>
      <p:guideLst>
        <p:guide orient="horz" pos="32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0782402199727E-2"/>
          <c:y val="2.7777777777777776E-2"/>
          <c:w val="0.8461096529600467"/>
          <c:h val="0.711874015748031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бий болсон ажлын байр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015873015873E-3"/>
                  <c:y val="-8.0971128608923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73015873015292E-3"/>
                  <c:y val="-2.932872027360216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73015873015873E-3"/>
                  <c:y val="-7.331583552056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873015873015873E-3"/>
                  <c:y val="4.1545375009941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3.5152432868968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205</c:v>
                </c:pt>
                <c:pt idx="1">
                  <c:v>78</c:v>
                </c:pt>
                <c:pt idx="2">
                  <c:v>117</c:v>
                </c:pt>
                <c:pt idx="3">
                  <c:v>203</c:v>
                </c:pt>
                <c:pt idx="4">
                  <c:v>307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18396928"/>
        <c:axId val="418283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Шинээр бий болсон ажлын байр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619113787247182E-2"/>
                  <c:y val="-4.889834083239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857186969275934E-2"/>
                  <c:y val="-6.7636623547056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6919870310329574E-3"/>
                  <c:y val="3.0761154855642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694611702949041E-2"/>
                  <c:y val="-5.9564585676790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01096186506101E-2"/>
                  <c:y val="-4.925853018372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8</c:v>
                </c:pt>
                <c:pt idx="2">
                  <c:v>71</c:v>
                </c:pt>
                <c:pt idx="3">
                  <c:v>119</c:v>
                </c:pt>
                <c:pt idx="4">
                  <c:v>201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96928"/>
        <c:axId val="41828352"/>
      </c:lineChart>
      <c:catAx>
        <c:axId val="1183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N"/>
          </a:p>
        </c:txPr>
        <c:crossAx val="41828352"/>
        <c:crosses val="autoZero"/>
        <c:auto val="1"/>
        <c:lblAlgn val="ctr"/>
        <c:lblOffset val="100"/>
        <c:noMultiLvlLbl val="0"/>
      </c:catAx>
      <c:valAx>
        <c:axId val="41828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39692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806546240543462E-2"/>
          <c:y val="0.87680164979377573"/>
          <c:w val="0.9"/>
          <c:h val="5.98389405869720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mn-M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7102803738317668E-2"/>
                  <c:y val="-0.11099363902821015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Хүнсний дэлгүүр
</a:t>
                    </a:r>
                    <a:r>
                      <a:rPr lang="mn-MN" dirty="0" smtClean="0"/>
                      <a:t>43</a:t>
                    </a:r>
                    <a:r>
                      <a:rPr lang="en-US" dirty="0" smtClean="0"/>
                      <a:t>.1</a:t>
                    </a:r>
                    <a:r>
                      <a:rPr lang="en-US" baseline="0" dirty="0" smtClean="0"/>
                      <a:t> 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53271028037388"/>
                  <c:y val="7.2938677075680927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Шатахууны борлуулалт
</a:t>
                    </a:r>
                    <a:r>
                      <a:rPr lang="mn-MN" dirty="0" smtClean="0"/>
                      <a:t>2</a:t>
                    </a:r>
                    <a:r>
                      <a:rPr lang="en-US" dirty="0" smtClean="0"/>
                      <a:t>5.8 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149532710280374"/>
                  <c:y val="6.0253689758171206E-2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Эмийн борлуулалт
</a:t>
                    </a:r>
                    <a:r>
                      <a:rPr lang="mn-MN" dirty="0" smtClean="0"/>
                      <a:t>9</a:t>
                    </a:r>
                    <a:r>
                      <a:rPr lang="en-US" dirty="0" smtClean="0"/>
                      <a:t>.1 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149532710280374"/>
                  <c:y val="-9.5137404881323537E-3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Барааны дэлгүүр
</a:t>
                    </a:r>
                    <a:r>
                      <a:rPr lang="mn-MN" dirty="0" smtClean="0"/>
                      <a:t>9</a:t>
                    </a:r>
                    <a:r>
                      <a:rPr lang="en-US" dirty="0" smtClean="0"/>
                      <a:t>.2 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682242990654206"/>
                  <c:y val="-0.10465114536945526"/>
                </c:manualLayout>
              </c:layout>
              <c:tx>
                <c:rich>
                  <a:bodyPr/>
                  <a:lstStyle/>
                  <a:p>
                    <a:r>
                      <a:rPr lang="mn-MN" dirty="0"/>
                      <a:t>бусад
</a:t>
                    </a:r>
                    <a:r>
                      <a:rPr lang="en-US" dirty="0" smtClean="0"/>
                      <a:t>1.4</a:t>
                    </a:r>
                    <a:r>
                      <a:rPr lang="en-US" baseline="0" dirty="0" smtClean="0"/>
                      <a:t> </a:t>
                    </a:r>
                    <a:r>
                      <a:rPr lang="mn-MN" dirty="0" smtClean="0"/>
                      <a:t>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514018691588788"/>
                  <c:y val="-9.51374048813229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Зоогийн газар, бар, ресторан, 
</a:t>
                    </a:r>
                    <a:r>
                      <a:rPr lang="ru-RU" dirty="0" smtClean="0"/>
                      <a:t>11</a:t>
                    </a:r>
                    <a:r>
                      <a:rPr lang="en-US" dirty="0" smtClean="0"/>
                      <a:t>.4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Хүнсний дэлгүүр</c:v>
                </c:pt>
                <c:pt idx="1">
                  <c:v>Шатахууны борлуулалт</c:v>
                </c:pt>
                <c:pt idx="2">
                  <c:v>Эмийн борлуулалт</c:v>
                </c:pt>
                <c:pt idx="3">
                  <c:v>Барааны дэлгүүр</c:v>
                </c:pt>
                <c:pt idx="4">
                  <c:v>бусад</c:v>
                </c:pt>
                <c:pt idx="5">
                  <c:v>Зоогийн газар, бар, ресторан,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9096.4</c:v>
                </c:pt>
                <c:pt idx="1">
                  <c:v>5437.2</c:v>
                </c:pt>
                <c:pt idx="2">
                  <c:v>1920.8</c:v>
                </c:pt>
                <c:pt idx="3">
                  <c:v>1948.6</c:v>
                </c:pt>
                <c:pt idx="4">
                  <c:v>290</c:v>
                </c:pt>
                <c:pt idx="5">
                  <c:v>2395.1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41544806899095E-2"/>
          <c:y val="3.333333333333334E-2"/>
          <c:w val="0.90439407195312704"/>
          <c:h val="0.75866071428571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</c:v>
                </c:pt>
              </c:strCache>
            </c:strRef>
          </c:tx>
          <c:spPr>
            <a:solidFill>
              <a:srgbClr val="4572A7"/>
            </a:solidFill>
            <a:ln>
              <a:noFill/>
            </a:ln>
            <a:effectLst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469.9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618.4</c:v>
                </c:pt>
                <c:pt idx="1">
                  <c:v>423.2</c:v>
                </c:pt>
                <c:pt idx="2">
                  <c:v>664.6</c:v>
                </c:pt>
                <c:pt idx="3">
                  <c:v>425</c:v>
                </c:pt>
                <c:pt idx="4">
                  <c:v>2927.7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0265088"/>
        <c:axId val="41836544"/>
      </c:barChart>
      <c:catAx>
        <c:axId val="13026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N"/>
          </a:p>
        </c:txPr>
        <c:crossAx val="41836544"/>
        <c:crosses val="autoZero"/>
        <c:auto val="1"/>
        <c:lblAlgn val="ctr"/>
        <c:lblOffset val="100"/>
        <c:noMultiLvlLbl val="0"/>
      </c:catAx>
      <c:valAx>
        <c:axId val="4183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0265088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mn-MN" dirty="0">
                <a:solidFill>
                  <a:schemeClr val="tx2">
                    <a:lumMod val="75000"/>
                  </a:schemeClr>
                </a:solidFill>
              </a:rPr>
              <a:t>ХАЛДВАРТ ӨВЧНИЙ ГАРАЛТ, </a:t>
            </a:r>
            <a:r>
              <a:rPr lang="mn-MN" b="0" i="1" dirty="0">
                <a:solidFill>
                  <a:schemeClr val="tx2">
                    <a:lumMod val="75000"/>
                  </a:schemeClr>
                </a:solidFill>
              </a:rPr>
              <a:t>продицимилээр</a:t>
            </a:r>
            <a:endParaRPr lang="en-US" b="0" i="1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3819570581434809"/>
          <c:y val="4.738491435564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253354652801339E-2"/>
          <c:y val="0.20609943801845046"/>
          <c:w val="0.98274664534719869"/>
          <c:h val="0.645286506905079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/>
          </c:spPr>
          <c:marker>
            <c:spPr>
              <a:ln w="44450"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0.12283257507347739"/>
                  <c:y val="-4.2998127775493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81758633273688E-2"/>
                  <c:y val="6.0907987471427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7555282023381E-2"/>
                  <c:y val="7.055041292864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976885155655618E-3"/>
                  <c:y val="3.51948529188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474587279102714E-3"/>
                  <c:y val="-3.55162671007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mn-M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28.7</c:v>
                </c:pt>
                <c:pt idx="1">
                  <c:v>7.9</c:v>
                </c:pt>
                <c:pt idx="2">
                  <c:v>11.8</c:v>
                </c:pt>
                <c:pt idx="3">
                  <c:v>11.2</c:v>
                </c:pt>
                <c:pt idx="4">
                  <c:v>14.5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89920"/>
        <c:axId val="41832384"/>
      </c:lineChart>
      <c:catAx>
        <c:axId val="1246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mn-MN"/>
          </a:p>
        </c:txPr>
        <c:crossAx val="41832384"/>
        <c:crosses val="autoZero"/>
        <c:auto val="1"/>
        <c:lblAlgn val="ctr"/>
        <c:lblOffset val="100"/>
        <c:noMultiLvlLbl val="0"/>
      </c:catAx>
      <c:valAx>
        <c:axId val="418323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2468992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mn-M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тоо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309736047145053"/>
          <c:y val="1.68361959653669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2342206509421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446540880503146E-3"/>
                  <c:y val="5.3703488075355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530265124244521E-16"/>
                  <c:y val="4.66464264069326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72635083406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6175821236338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109</c:v>
                </c:pt>
                <c:pt idx="1">
                  <c:v>131</c:v>
                </c:pt>
                <c:pt idx="2">
                  <c:v>190</c:v>
                </c:pt>
                <c:pt idx="3">
                  <c:v>114</c:v>
                </c:pt>
                <c:pt idx="4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817920"/>
        <c:axId val="41835840"/>
      </c:barChart>
      <c:catAx>
        <c:axId val="1248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mn-MN"/>
          </a:p>
        </c:txPr>
        <c:crossAx val="41835840"/>
        <c:crosses val="autoZero"/>
        <c:auto val="1"/>
        <c:lblAlgn val="ctr"/>
        <c:lblOffset val="100"/>
        <c:noMultiLvlLbl val="0"/>
      </c:catAx>
      <c:valAx>
        <c:axId val="41835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81792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БҮРТГЭГДСЭН ХЭРЭГ</a:t>
            </a:r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өнгөөр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305820325090943"/>
          <c:y val="6.17446662522171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3577629719362"/>
          <c:y val="0.13604797452921399"/>
          <c:w val="0.77283323238441359"/>
          <c:h val="0.702112642342760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8051685846961438"/>
                  <c:y val="0.106369842548267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897435897435895E-2"/>
                  <c:y val="-2.32946611388007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901938219261055"/>
                  <c:y val="-0.16032009432320113"/>
                </c:manualLayout>
              </c:layout>
              <c:tx>
                <c:rich>
                  <a:bodyPr/>
                  <a:lstStyle/>
                  <a:p>
                    <a:r>
                      <a:rPr lang="mn-MN" sz="1300" b="1" dirty="0" smtClean="0"/>
                      <a:t>Хулгайлах</a:t>
                    </a:r>
                    <a:r>
                      <a:rPr lang="mn-MN" sz="1300" b="1" baseline="0" dirty="0" smtClean="0"/>
                      <a:t>                12</a:t>
                    </a:r>
                    <a:r>
                      <a:rPr lang="mn-MN" sz="1300" b="1" dirty="0" smtClean="0"/>
                      <a:t>.9%</a:t>
                    </a:r>
                    <a:endParaRPr lang="mn-MN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3760690490611749"/>
                  <c:y val="-0.179677866018280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n-MN" sz="13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Залилах, хөрөнгө зөвших</a:t>
                    </a:r>
                    <a:r>
                      <a:rPr lang="mn-MN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mn-MN" sz="13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18.6%</a:t>
                    </a:r>
                    <a:endParaRPr lang="mn-MN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023391812866"/>
                      <c:h val="0.27811945320563891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228875995763687"/>
                  <c:y val="0.132346658780710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Хүний эрүүл мэндийн халдашгүй байдлын эсрэг</c:v>
                </c:pt>
                <c:pt idx="1">
                  <c:v>Хөдөлгөөний аюулгүй байдлын эсрэг</c:v>
                </c:pt>
                <c:pt idx="2">
                  <c:v>Хулгайлах</c:v>
                </c:pt>
                <c:pt idx="3">
                  <c:v>Залилах, хөрөнгө завших</c:v>
                </c:pt>
                <c:pt idx="4">
                  <c:v>Бусад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2</c:v>
                </c:pt>
                <c:pt idx="2">
                  <c:v>24</c:v>
                </c:pt>
                <c:pt idx="3">
                  <c:v>26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ТӨСВИЙН ОРЛОГО, ЗАРЛАГА</a:t>
            </a:r>
          </a:p>
          <a:p>
            <a:pPr>
              <a:defRPr sz="1600" b="1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төгрөг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1688229852415988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591194968553458E-2"/>
          <c:y val="0.15420563535318341"/>
          <c:w val="0.94654088050314467"/>
          <c:h val="0.631288190140691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539262510219003E-2"/>
                  <c:y val="-5.8464693882128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469687190740495E-2"/>
                  <c:y val="-5.513366896088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429843810507394E-2"/>
                  <c:y val="-4.8814448065991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665849145905942E-2"/>
                  <c:y val="-6.213465716876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03468009121811E-2"/>
                  <c:y val="-2.43571041801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13.7</c:v>
                </c:pt>
                <c:pt idx="1">
                  <c:v>12.2</c:v>
                </c:pt>
                <c:pt idx="2">
                  <c:v>15</c:v>
                </c:pt>
                <c:pt idx="3">
                  <c:v>15.3</c:v>
                </c:pt>
                <c:pt idx="4">
                  <c:v>32.4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194871132911678E-2"/>
                  <c:y val="4.811116812212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76244567789685E-2"/>
                  <c:y val="4.86769045429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81115270427363E-2"/>
                  <c:y val="3.4683853580457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25136612021858E-2"/>
                  <c:y val="3.377277077650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35849056604098E-2"/>
                  <c:y val="-4.4896522574312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8.9</c:v>
                </c:pt>
                <c:pt idx="1">
                  <c:v>8.8000000000000007</c:v>
                </c:pt>
                <c:pt idx="2">
                  <c:v>9.1</c:v>
                </c:pt>
                <c:pt idx="3">
                  <c:v>9.9</c:v>
                </c:pt>
                <c:pt idx="4">
                  <c:v>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18240"/>
        <c:axId val="129290752"/>
      </c:lineChart>
      <c:catAx>
        <c:axId val="16781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mn-MN"/>
          </a:p>
        </c:txPr>
        <c:crossAx val="129290752"/>
        <c:crosses val="autoZero"/>
        <c:auto val="1"/>
        <c:lblAlgn val="ctr"/>
        <c:lblOffset val="100"/>
        <c:noMultiLvlLbl val="0"/>
      </c:catAx>
      <c:valAx>
        <c:axId val="129290752"/>
        <c:scaling>
          <c:orientation val="minMax"/>
          <c:max val="35"/>
          <c:min val="5"/>
        </c:scaling>
        <c:delete val="1"/>
        <c:axPos val="l"/>
        <c:majorGridlines/>
        <c:numFmt formatCode="0.0" sourceLinked="1"/>
        <c:majorTickMark val="none"/>
        <c:minorTickMark val="none"/>
        <c:tickLblPos val="nextTo"/>
        <c:crossAx val="167818240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12933799941674"/>
          <c:y val="0.16416569681253568"/>
          <c:w val="0.54861111111111116"/>
          <c:h val="0.783492896138449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998541848935543"/>
                  <c:y val="0.2086857107753115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333961775904773"/>
                  <c:y val="-0.1938943686694594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020778652668415"/>
                  <c:y val="4.03033285497897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752624671915987E-2"/>
                  <c:y val="-1.453107155445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8920658355205597"/>
                  <c:y val="3.3058771988964098E-3"/>
                </c:manualLayout>
              </c:layout>
              <c:tx>
                <c:rich>
                  <a:bodyPr/>
                  <a:lstStyle/>
                  <a:p>
                    <a:r>
                      <a:rPr lang="mn-MN" dirty="0" smtClean="0"/>
                      <a:t>Ангилагдаа</a:t>
                    </a:r>
                    <a:r>
                      <a:rPr lang="en-US" dirty="0" smtClean="0"/>
                      <a:t>-</a:t>
                    </a:r>
                    <a:r>
                      <a:rPr lang="mn-MN" dirty="0" smtClean="0"/>
                      <a:t>гүй </a:t>
                    </a:r>
                    <a:r>
                      <a:rPr lang="mn-MN" dirty="0"/>
                      <a:t>бусад зардал
9.1%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20261043954012792"/>
                  <c:y val="0.174455696332728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mn-M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Нийтийн ерөнхий үйлчилгээ</c:v>
                </c:pt>
                <c:pt idx="1">
                  <c:v>Боловсрол, соёл урлаг</c:v>
                </c:pt>
                <c:pt idx="2">
                  <c:v>Эрүүл мэнд, спорт</c:v>
                </c:pt>
                <c:pt idx="3">
                  <c:v>Эдийн засгийн бусад салбарт</c:v>
                </c:pt>
                <c:pt idx="4">
                  <c:v>Ангилагдаагүй бусад зардал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3399.1</c:v>
                </c:pt>
                <c:pt idx="1">
                  <c:v>5893.4</c:v>
                </c:pt>
                <c:pt idx="2">
                  <c:v>487.2</c:v>
                </c:pt>
                <c:pt idx="3">
                  <c:v>99.9</c:v>
                </c:pt>
                <c:pt idx="4">
                  <c:v>985.7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2403324310924E-2"/>
          <c:y val="4.3027192853323647E-2"/>
          <c:w val="0.96405228758169936"/>
          <c:h val="0.82667484242817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Үйлдвэрлэлт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732785240080284"/>
                  <c:y val="7.1104858284498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519916628068552E-2"/>
                  <c:y val="-0.101091890311426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657994956512794E-2"/>
                  <c:y val="-7.234217219171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77054004612969E-2"/>
                  <c:y val="-8.9956240947093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309075001988388E-2"/>
                  <c:y val="-9.4781406864610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183.6</c:v>
                </c:pt>
                <c:pt idx="1">
                  <c:v>314.3</c:v>
                </c:pt>
                <c:pt idx="2">
                  <c:v>390.4</c:v>
                </c:pt>
                <c:pt idx="3">
                  <c:v>324.39999999999998</c:v>
                </c:pt>
                <c:pt idx="4">
                  <c:v>375.6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32384"/>
        <c:axId val="171643392"/>
      </c:lineChart>
      <c:catAx>
        <c:axId val="12923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mn-MN"/>
          </a:p>
        </c:txPr>
        <c:crossAx val="171643392"/>
        <c:crosses val="autoZero"/>
        <c:auto val="1"/>
        <c:lblAlgn val="ctr"/>
        <c:lblOffset val="100"/>
        <c:noMultiLvlLbl val="0"/>
      </c:catAx>
      <c:valAx>
        <c:axId val="171643392"/>
        <c:scaling>
          <c:orientation val="minMax"/>
          <c:max val="400"/>
          <c:min val="15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mn-MN"/>
          </a:p>
        </c:txPr>
        <c:crossAx val="129232384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85463355542092"/>
          <c:y val="0.14653866977826074"/>
          <c:w val="0.57241732283464564"/>
          <c:h val="0.721690004894956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2.0512820512820606E-2"/>
                  <c:y val="-1.2931035579948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820512820512726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Уул уурхайн олборлолт</c:v>
                </c:pt>
                <c:pt idx="1">
                  <c:v>Боловсруулах үйлдвэрлэл</c:v>
                </c:pt>
                <c:pt idx="2">
                  <c:v>Цахилгаан дулаан үйлдвэрлэл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348229.7</c:v>
                </c:pt>
                <c:pt idx="1">
                  <c:v>18541</c:v>
                </c:pt>
                <c:pt idx="2">
                  <c:v>8790.2000000000007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983444377145159E-2"/>
          <c:y val="0.25681520302871325"/>
          <c:w val="0.30450373511003431"/>
          <c:h val="0.49276256556836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n-M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mn-M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34724164152373E-2"/>
          <c:y val="4.9716599190283602E-2"/>
          <c:w val="0.92676527583584767"/>
          <c:h val="0.8270014345372838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0530814162935516"/>
                  <c:y val="-9.288418422935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498442367601292E-2"/>
                  <c:y val="7.125506072874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259070557356797E-2"/>
                  <c:y val="-7.339598944046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895424836601302E-2"/>
                  <c:y val="-7.372705611043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528185397279884E-2"/>
                  <c:y val="-7.606097314758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13544.8</c:v>
                </c:pt>
                <c:pt idx="1">
                  <c:v>12951.2</c:v>
                </c:pt>
                <c:pt idx="2">
                  <c:v>17424</c:v>
                </c:pt>
                <c:pt idx="3">
                  <c:v>20595</c:v>
                </c:pt>
                <c:pt idx="4">
                  <c:v>21088.1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Sheet1!$D$2:$D$6</c:f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Sheet1!$E$2:$E$6</c:f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n-M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Sheet1!$F$2:$F$6</c:f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312640"/>
        <c:axId val="41823616"/>
      </c:lineChart>
      <c:catAx>
        <c:axId val="1313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n-MN"/>
          </a:p>
        </c:txPr>
        <c:crossAx val="41823616"/>
        <c:crosses val="autoZero"/>
        <c:auto val="1"/>
        <c:lblAlgn val="ctr"/>
        <c:lblOffset val="100"/>
        <c:noMultiLvlLbl val="0"/>
      </c:catAx>
      <c:valAx>
        <c:axId val="41823616"/>
        <c:scaling>
          <c:orientation val="minMax"/>
          <c:min val="80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131264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mn-M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27A60540-6016-4A37-8B12-0A54C1D149B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4284A2C-DAE7-49D1-BA86-0686375BF7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697" y="1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5134DF44-8ECE-4345-B078-16902D7AF4DA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63588"/>
            <a:ext cx="6791325" cy="382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802" y="4839261"/>
            <a:ext cx="5564822" cy="4584225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697" y="9675313"/>
            <a:ext cx="3015139" cy="51007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0641622-F230-4AD4-AF53-8EC46E849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2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63588"/>
            <a:ext cx="6791325" cy="382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41622-F230-4AD4-AF53-8EC46E849D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1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0C7BF-8079-4652-B1F0-82692C107EDA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4488-88F9-46FD-A1E5-8FB18CC5D6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05200"/>
            <a:ext cx="7772400" cy="2057400"/>
          </a:xfrm>
        </p:spPr>
        <p:txBody>
          <a:bodyPr/>
          <a:lstStyle/>
          <a:p>
            <a:r>
              <a:rPr lang="mn-MN" sz="7200" b="1" dirty="0" smtClean="0">
                <a:solidFill>
                  <a:schemeClr val="tx2"/>
                </a:solidFill>
              </a:rPr>
              <a:t>ХЭВЛЭЛИЙН </a:t>
            </a:r>
            <a:r>
              <a:rPr lang="mn-MN" sz="7200" b="1" dirty="0">
                <a:solidFill>
                  <a:schemeClr val="tx2"/>
                </a:solidFill>
              </a:rPr>
              <a:t/>
            </a:r>
            <a:br>
              <a:rPr lang="mn-MN" sz="7200" b="1" dirty="0">
                <a:solidFill>
                  <a:schemeClr val="tx2"/>
                </a:solidFill>
              </a:rPr>
            </a:br>
            <a:r>
              <a:rPr lang="mn-MN" sz="7200" b="1" dirty="0">
                <a:solidFill>
                  <a:schemeClr val="tx2"/>
                </a:solidFill>
              </a:rPr>
              <a:t>БАГА ХУРАЛ</a:t>
            </a:r>
            <a:endParaRPr lang="en-US" sz="72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NSO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1" y="685800"/>
            <a:ext cx="2677711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8400" y="601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sz="2400" dirty="0" smtClean="0">
                <a:solidFill>
                  <a:schemeClr val="tx2"/>
                </a:solidFill>
              </a:rPr>
              <a:t>2020.0</a:t>
            </a:r>
            <a:r>
              <a:rPr lang="en-US" sz="2400" dirty="0" smtClean="0">
                <a:solidFill>
                  <a:schemeClr val="tx2"/>
                </a:solidFill>
              </a:rPr>
              <a:t>3</a:t>
            </a:r>
            <a:r>
              <a:rPr lang="mn-Mong-CN" sz="2400" dirty="0" smtClean="0">
                <a:solidFill>
                  <a:schemeClr val="tx2"/>
                </a:solidFill>
              </a:rPr>
              <a:t>.11</a:t>
            </a:r>
            <a:endParaRPr lang="mn-Mong-CN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0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8600" y="779576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сая </a:t>
            </a:r>
            <a:r>
              <a:rPr lang="mn-MN" sz="16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төгрөг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5301602"/>
              </p:ext>
            </p:extLst>
          </p:nvPr>
        </p:nvGraphicFramePr>
        <p:xfrm>
          <a:off x="609600" y="1524000"/>
          <a:ext cx="6705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474" y="257844"/>
            <a:ext cx="1066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5029200"/>
            <a:ext cx="449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Худалдаа, нийтийн хоолны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цэг салбар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тэрбум төгрөгийн бараа гүйлгээ хийж, бараа гүйлгээний нийт хэмжээ өмнөх оны мөн үеэс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нэмэгджээ. 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95283634"/>
              </p:ext>
            </p:extLst>
          </p:nvPr>
        </p:nvGraphicFramePr>
        <p:xfrm>
          <a:off x="7264400" y="1371600"/>
          <a:ext cx="5435600" cy="40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943600" y="795554"/>
            <a:ext cx="8077200" cy="533400"/>
          </a:xfrm>
        </p:spPr>
        <p:txBody>
          <a:bodyPr/>
          <a:lstStyle/>
          <a:p>
            <a:pPr algn="ctr"/>
            <a:r>
              <a:rPr lang="mn-MN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БАРАА ГҮЙЛГЭЭ, </a:t>
            </a:r>
            <a:r>
              <a:rPr lang="mn-MN" sz="16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бүтцээр, 2020 он</a:t>
            </a:r>
            <a:endParaRPr lang="mn-MN" sz="16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86062"/>
            <a:ext cx="2963603" cy="29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419600" y="759759"/>
            <a:ext cx="8001000" cy="838200"/>
          </a:xfrm>
        </p:spPr>
        <p:txBody>
          <a:bodyPr/>
          <a:lstStyle/>
          <a:p>
            <a:pPr algn="ctr"/>
            <a:r>
              <a:rPr lang="mn-MN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БАРИЛГА УГСРАЛТ, ИХ ЗАСВАРЫН АЖИЛ</a:t>
            </a:r>
          </a:p>
          <a:p>
            <a:pPr algn="ctr"/>
            <a:r>
              <a:rPr lang="en-US" sz="18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8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сая </a:t>
            </a:r>
            <a:r>
              <a:rPr lang="mn-MN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төгрөг</a:t>
            </a:r>
            <a:r>
              <a:rPr lang="en-US" sz="18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8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813755"/>
              </p:ext>
            </p:extLst>
          </p:nvPr>
        </p:nvGraphicFramePr>
        <p:xfrm>
          <a:off x="4481353" y="1597959"/>
          <a:ext cx="7391400" cy="362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02168"/>
            <a:ext cx="1089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БАРИЛГА, ОРОН СУУЦ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18" y="1710679"/>
            <a:ext cx="2999924" cy="26120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9165305">
            <a:off x="4315064" y="3696878"/>
            <a:ext cx="278791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7" name="Rounded Rectangle 6"/>
          <p:cNvSpPr/>
          <p:nvPr/>
        </p:nvSpPr>
        <p:spPr>
          <a:xfrm rot="19165305">
            <a:off x="2202589" y="1966113"/>
            <a:ext cx="485237" cy="1572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8" name="Rounded Rectangle 7"/>
          <p:cNvSpPr/>
          <p:nvPr/>
        </p:nvSpPr>
        <p:spPr>
          <a:xfrm rot="19165305">
            <a:off x="4298324" y="2397061"/>
            <a:ext cx="438037" cy="1940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Rectangle 3"/>
          <p:cNvSpPr/>
          <p:nvPr/>
        </p:nvSpPr>
        <p:spPr>
          <a:xfrm>
            <a:off x="1219200" y="5284393"/>
            <a:ext cx="10795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 эхний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д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гаар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сард их барилгын салбарын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 ахуй нэгж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2.9 тэрбум төгрөгийн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барилг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засварын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ажлыг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объектод хийж гүйцэтгэс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байна. Гүйцэтгэсэн ажлын дүн өмнөх он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ы мөн </a:t>
            </a:r>
            <a:r>
              <a:rPr lang="mn-MN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үеэс </a:t>
            </a:r>
            <a:r>
              <a:rPr lang="mn-MN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6.9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дахин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нэмэгджээ.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09600"/>
            <a:ext cx="4267200" cy="60819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B439-EFF1-45CD-91B9-0CC13079AF2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41600" y="2487614"/>
            <a:ext cx="723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n-MN" sz="4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АНХААРАЛ ХАНДУУЛСАНД БАЯРЛАЛАА.</a:t>
            </a:r>
            <a:endParaRPr lang="en-US" sz="40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937" y="210566"/>
            <a:ext cx="807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mn-Mong-CN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/>
          <a:stretch/>
        </p:blipFill>
        <p:spPr>
          <a:xfrm>
            <a:off x="914400" y="0"/>
            <a:ext cx="112776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1981201"/>
            <a:ext cx="9448799" cy="2308226"/>
          </a:xfrm>
        </p:spPr>
        <p:txBody>
          <a:bodyPr/>
          <a:lstStyle/>
          <a:p>
            <a:r>
              <a:rPr lang="mn-Mong-C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ОРХОН АЙМГИЙН НИЙГЭМ ЭДИЙН ЗАСГИЙН БАЙДАЛ 2020 ОНЫ </a:t>
            </a:r>
            <a:r>
              <a:rPr lang="en-US" sz="4800" b="1" dirty="0" smtClean="0">
                <a:solidFill>
                  <a:schemeClr val="tx2"/>
                </a:solidFill>
                <a:latin typeface="Times New Roman Mon" panose="02020500000000000000" pitchFamily="18" charset="0"/>
              </a:rPr>
              <a:t>2</a:t>
            </a:r>
            <a:r>
              <a:rPr lang="mn-Mong-CN" sz="4800" b="1" dirty="0" smtClean="0">
                <a:solidFill>
                  <a:schemeClr val="tx2"/>
                </a:solidFill>
                <a:latin typeface="Times New Roman Mon" panose="02020500000000000000" pitchFamily="18" charset="0"/>
              </a:rPr>
              <a:t>-Р </a:t>
            </a:r>
            <a:r>
              <a:rPr lang="mn-Mong-CN" sz="4800" b="1" dirty="0">
                <a:solidFill>
                  <a:schemeClr val="tx2"/>
                </a:solidFill>
                <a:latin typeface="Times New Roman Mon" panose="02020500000000000000" pitchFamily="18" charset="0"/>
              </a:rPr>
              <a:t>САРД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000" y="762000"/>
            <a:ext cx="0" cy="5943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11049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АЙМГИЙН ЭДИЙН ЗАСАГ</a:t>
            </a:r>
            <a:r>
              <a:rPr lang="en-US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mn-MN" sz="1600" dirty="0">
                <a:solidFill>
                  <a:srgbClr val="99663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НИЙГМИЙН ХӨГЖЛИЙН ДҮН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143000" y="665180"/>
            <a:ext cx="6172200" cy="5867400"/>
          </a:xfrm>
        </p:spPr>
        <p:txBody>
          <a:bodyPr/>
          <a:lstStyle/>
          <a:p>
            <a:pPr>
              <a:buNone/>
            </a:pPr>
            <a:r>
              <a:rPr lang="mn-MN" sz="165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Эерэг үзүүлэлт: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Төсвийн орлого -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2.1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дахин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Бүртгэлтэй ажилгүйчүүдийн тоо – 10.2% 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 бий болсон ажлын байр –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51.2%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өссөн</a:t>
            </a:r>
            <a:endParaRPr lang="en-US" sz="16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Нийгмийн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даатгалын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сангийн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орлого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17.4% өссөн</a:t>
            </a:r>
            <a:endParaRPr lang="en-US" sz="16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Хүн амын эрүүл мэндийн үзлэг – 8.4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Нас баралт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0.2 промилээр 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Нялхсын эндэгдэл – 2.6 промилээр буурсан</a:t>
            </a:r>
            <a:endParaRPr lang="en-US" sz="165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Гэмт хэрэгт холбогдогч-2.4% 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үйлдвэрлэлт –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8%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үйлдвэрийн салбарын бүтээгдэхүүн борлуулалт – 16.9%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Барилга угсралт, их засварын ажил – 6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 дахин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Холбооны салбарын нийт орлого –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19.4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Зүй бусаар хорогдсон том мал -5.3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Худалдаа, нийтийн хоолны бараа гүйлгээ -2.4% нэмэгдсэн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Нийтийн</a:t>
            </a:r>
            <a:r>
              <a:rPr lang="en-US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аж ахуйн орлого – 16.6% өссөн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mn-MN" sz="16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Ахуйн үйлчилгээний орлого – 0.8%  өссөн</a:t>
            </a:r>
          </a:p>
          <a:p>
            <a:pPr marL="742950" lvl="2" indent="-342900"/>
            <a:endParaRPr lang="mn-MN" sz="15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609600"/>
            <a:ext cx="396240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Сөрөг </a:t>
            </a:r>
            <a:r>
              <a:rPr lang="mn-MN" sz="165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үзүүлэлт:</a:t>
            </a:r>
            <a:endParaRPr lang="en-US" sz="165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Халдварт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өвчний гаралт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–3.2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продицимилээр 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Урьдчилан 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сэргийлэх үзлэг –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5.1% 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Гэмт 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хэргийн гаралт –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17.5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нэмэгдсэн</a:t>
            </a:r>
            <a:endParaRPr lang="mn-MN" sz="16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Гэмт 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хэргийн илрүүлэлт –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6.1 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пунктээр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буурсан</a:t>
            </a:r>
          </a:p>
          <a:p>
            <a:pPr marL="0" lvl="1">
              <a:buFont typeface="Wingdings" pitchFamily="2" charset="2"/>
              <a:buChar char="Ø"/>
            </a:pP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 тээврийн  </a:t>
            </a:r>
            <a:r>
              <a:rPr lang="mn-MN" sz="16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орлого 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6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5.1% буурсан</a:t>
            </a:r>
            <a:endParaRPr lang="mn-MN" sz="165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None/>
            </a:pPr>
            <a:endParaRPr lang="en-US" sz="15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55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mn-MN" sz="1550" dirty="0" smtClean="0"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/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mn-MN" sz="1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399481"/>
              </p:ext>
            </p:extLst>
          </p:nvPr>
        </p:nvGraphicFramePr>
        <p:xfrm>
          <a:off x="682863" y="821540"/>
          <a:ext cx="6477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9874" y="265810"/>
            <a:ext cx="8408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ong-CN" dirty="0"/>
              <a:t>Ажиллах хүч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96973"/>
            <a:ext cx="1120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АЖЛЫН БАЙР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189" y="1066800"/>
            <a:ext cx="2514600" cy="996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1066800"/>
            <a:ext cx="463066" cy="965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89" y="928152"/>
            <a:ext cx="1346099" cy="1242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77338" y="207821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42.9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82082" y="2091876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57.1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sz="2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2297441"/>
            <a:ext cx="2841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мянга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 нь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хүнээр буурчээ.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6800" y="5124385"/>
            <a:ext cx="1089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	Тайлант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хугацаанд б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үртгэгдсэн ажилгүйчүүдийн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20.7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хувь нь сургууль төгссөн,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10.9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өөр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газраас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шилжиж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5.2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цомхотголд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0.9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татан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буугдсан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62.3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бусад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шалтгаанаар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 ажил хайж  бүртгүүлжээ.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82200" y="2571275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Нийт бүртгэлтэй ажилгүй иргэдийн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эмэгтэйчүүд байна. 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05600" y="928152"/>
            <a:ext cx="3048000" cy="3110448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3" name="Rounded Rectangle 2"/>
          <p:cNvSpPr/>
          <p:nvPr/>
        </p:nvSpPr>
        <p:spPr>
          <a:xfrm>
            <a:off x="9982200" y="928152"/>
            <a:ext cx="2057400" cy="3110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  <p:sp>
        <p:nvSpPr>
          <p:cNvPr id="4" name="TextBox 3"/>
          <p:cNvSpPr txBox="1"/>
          <p:nvPr/>
        </p:nvSpPr>
        <p:spPr>
          <a:xfrm>
            <a:off x="10529364" y="637189"/>
            <a:ext cx="99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ong-CN" dirty="0" smtClean="0"/>
              <a:t>2020 </a:t>
            </a:r>
            <a:r>
              <a:rPr lang="mn-Mong-CN" dirty="0" smtClean="0"/>
              <a:t>он</a:t>
            </a:r>
            <a:endParaRPr lang="mn-Mong-CN" dirty="0"/>
          </a:p>
        </p:txBody>
      </p:sp>
    </p:spTree>
    <p:extLst>
      <p:ext uri="{BB962C8B-B14F-4D97-AF65-F5344CB8AC3E}">
        <p14:creationId xmlns:p14="http://schemas.microsoft.com/office/powerpoint/2010/main" val="11652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60485606"/>
              </p:ext>
            </p:extLst>
          </p:nvPr>
        </p:nvGraphicFramePr>
        <p:xfrm>
          <a:off x="7696200" y="914400"/>
          <a:ext cx="4346575" cy="509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6" y="4134082"/>
            <a:ext cx="2054773" cy="12954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3121573" y="1676400"/>
            <a:ext cx="4267200" cy="1600200"/>
          </a:xfrm>
          <a:prstGeom prst="homePlat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Эрүүл мэндийн байгууллагууд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давхардсан тоогоор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111.1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хүнд үзлэг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сэн нь өмнөх оны мөн үеэс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нэмэгджээ.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121573" y="3886200"/>
            <a:ext cx="4267200" cy="1600200"/>
          </a:xfrm>
          <a:prstGeom prst="homePlat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үзлэгийн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буюу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34.5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мянган хүнийг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сэргийлэх үзлэгт хамруулсан байна.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нь өмнөх оны мөн үеэс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буурчээ.</a:t>
            </a:r>
            <a:endParaRPr lang="mn-Mong-CN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1" y="1600200"/>
            <a:ext cx="202602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706" y="1237129"/>
            <a:ext cx="32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9224" y="3536150"/>
            <a:ext cx="380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Урьдчилан сэргийлэх үзлэг</a:t>
            </a:r>
            <a:endParaRPr lang="mn-Mong-CN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7060430"/>
              </p:ext>
            </p:extLst>
          </p:nvPr>
        </p:nvGraphicFramePr>
        <p:xfrm>
          <a:off x="1066800" y="914401"/>
          <a:ext cx="5410200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6610256"/>
              </p:ext>
            </p:extLst>
          </p:nvPr>
        </p:nvGraphicFramePr>
        <p:xfrm>
          <a:off x="7010400" y="636219"/>
          <a:ext cx="4953000" cy="5451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ХЭРЭГ, ЗӨРЧИЛ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8" y="4801216"/>
            <a:ext cx="1977749" cy="18335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48804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агдаагийн газрын мэдээгээр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134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хэрэгт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41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хүн холбогдон шалгагдаж, хэргийн илрүүлэлт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27.6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байна. Ө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мнөх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оны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мөн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үеэс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хэргийн илрүүлэлт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6.1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пунктээр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холбогдогч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2.4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буурч,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бүртгэгдсэн хэрэг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17.5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18–аас дээш насны 10000 хүнд ногдох гэмт хэрэг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2.9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продицимилээр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нэмэгджээ</a:t>
            </a:r>
            <a:endParaRPr lang="mn-Mong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7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fontAlgn="t"/>
            <a:endParaRPr lang="mn-MN" b="1" dirty="0" smtClean="0"/>
          </a:p>
          <a:p>
            <a:endParaRPr lang="en-US" dirty="0"/>
          </a:p>
        </p:txBody>
      </p:sp>
      <p:graphicFrame>
        <p:nvGraphicFramePr>
          <p:cNvPr id="5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551668"/>
              </p:ext>
            </p:extLst>
          </p:nvPr>
        </p:nvGraphicFramePr>
        <p:xfrm>
          <a:off x="1371600" y="817512"/>
          <a:ext cx="10287000" cy="314488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1066800"/>
                <a:gridCol w="1219200"/>
                <a:gridCol w="1295400"/>
                <a:gridCol w="1219200"/>
                <a:gridCol w="1219200"/>
                <a:gridCol w="1219200"/>
              </a:tblGrid>
              <a:tr h="1025484"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 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itchFamily="34" charset="0"/>
                          <a:cs typeface="Arial" pitchFamily="34" charset="0"/>
                        </a:rPr>
                        <a:t>Хэмжих нэгж</a:t>
                      </a:r>
                      <a:endParaRPr lang="mn-M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endParaRPr lang="mn-MN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mn-MN" sz="20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mn-MN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Ctr="1"/>
                </a:tc>
              </a:tr>
              <a:tr h="69256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Иргэдийн </a:t>
                      </a:r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хувийн мөнгөн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 төгрөг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US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mn-Mong-C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215.4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331.2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37315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хүнд ногдох хадгаламж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сая.төгрөг</a:t>
                      </a:r>
                      <a:r>
                        <a:rPr lang="en-US" sz="16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mn-Mong-CN" sz="2000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ong-CN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mn-MN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Зээлийн</a:t>
                      </a:r>
                      <a:r>
                        <a:rPr lang="mn-MN" sz="20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өрийн үлдэгдэл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Тэрбум төгрөг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229.7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338.8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318.4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65810"/>
            <a:ext cx="1082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БАНК, САНХҮҮ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4941" y="4265158"/>
            <a:ext cx="8303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Иргэдийн хувийн мөнгөн хадгаламж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331.2 </a:t>
            </a:r>
            <a:r>
              <a:rPr lang="eu-E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хүрч,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аймгийн нэг хүнд дунджаар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3171704 </a:t>
            </a:r>
            <a:r>
              <a:rPr lang="eu-E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нэг хадгаламж эзэмшигчид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3122392</a:t>
            </a:r>
            <a:r>
              <a:rPr lang="mn-MN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хадгаламж ногдож байна.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мөн үеэс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хадгаламжийн үлдэгдэл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mn-MN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өсч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хадгаламж эзэмшигчийн тоо </a:t>
            </a:r>
            <a:r>
              <a:rPr lang="eu-E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буурчээ</a:t>
            </a:r>
            <a:r>
              <a:rPr lang="eu-E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Ð¥Ð¾Ð»Ð±Ð¾Ð¾ÑÐ¾Ð¹ ÐÑÑÐ°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5158"/>
            <a:ext cx="17704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67365" y="6246358"/>
            <a:ext cx="703644" cy="15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ong-CN"/>
          </a:p>
        </p:txBody>
      </p:sp>
    </p:spTree>
    <p:extLst>
      <p:ext uri="{BB962C8B-B14F-4D97-AF65-F5344CB8AC3E}">
        <p14:creationId xmlns:p14="http://schemas.microsoft.com/office/powerpoint/2010/main" val="35636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1890530"/>
              </p:ext>
            </p:extLst>
          </p:nvPr>
        </p:nvGraphicFramePr>
        <p:xfrm>
          <a:off x="1269274" y="964474"/>
          <a:ext cx="4648200" cy="43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0" y="914400"/>
            <a:ext cx="38100" cy="4267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600" y="92906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ТӨСВИЙН ЗАРЛАГА, </a:t>
            </a:r>
            <a:r>
              <a:rPr lang="mn-MN" sz="14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салбарын бүтэц, хувь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58297283"/>
              </p:ext>
            </p:extLst>
          </p:nvPr>
        </p:nvGraphicFramePr>
        <p:xfrm>
          <a:off x="6172200" y="1357886"/>
          <a:ext cx="5486400" cy="420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65810"/>
            <a:ext cx="1074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ТӨСӨВ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663332"/>
            <a:ext cx="1016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0"/>
              </a:spcAft>
            </a:pP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Аймгийн төсөвт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32.4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тэрбум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төгрөгийн орлогыг төвлөрүүлж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eu-E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төсвийн гүйцэтгэл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94.7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хувьтай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байна. Татварын орлогын төлөвлөгөө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32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хувиар давж биелсэн байна.</a:t>
            </a:r>
            <a:endParaRPr lang="en-US" sz="1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-13447" y="847992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mn-MN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тэрбум төгрөг</a:t>
            </a:r>
            <a:r>
              <a:rPr lang="en-US" sz="1400" b="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mn-MN" sz="14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9179011"/>
              </p:ext>
            </p:extLst>
          </p:nvPr>
        </p:nvGraphicFramePr>
        <p:xfrm>
          <a:off x="1371600" y="1416514"/>
          <a:ext cx="5029200" cy="262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65810"/>
            <a:ext cx="1097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ҮЙЛДВЭР</a:t>
            </a:r>
            <a:endParaRPr lang="mn-Mong-CN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3204865"/>
              </p:ext>
            </p:extLst>
          </p:nvPr>
        </p:nvGraphicFramePr>
        <p:xfrm>
          <a:off x="6629400" y="883941"/>
          <a:ext cx="4953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5867400" y="844117"/>
            <a:ext cx="7772400" cy="355671"/>
          </a:xfrm>
        </p:spPr>
        <p:txBody>
          <a:bodyPr/>
          <a:lstStyle/>
          <a:p>
            <a:pPr algn="ctr"/>
            <a:r>
              <a:rPr lang="mn-MN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БҮТЭЭГДЭХҮҮН ҮЙЛДВЭРЛЭЛТ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400" b="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бүтцээр</a:t>
            </a:r>
            <a:endParaRPr lang="mn-MN" sz="1400" b="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953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Аж үйлдвэрийн салбарт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375.6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тэрбум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үйлдвэрлэн,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397.7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тэрбум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төгрөгийн бүтээгдэхүүн борлуулж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нө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мөн үеэс үйлдвэрлэлт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u-E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хувиар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борлуулалт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хувиар 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өссө</a:t>
            </a:r>
            <a:r>
              <a:rPr lang="mn-MN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mn-MN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байна</a:t>
            </a:r>
            <a:r>
              <a:rPr lang="eu-E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>
              <a:solidFill>
                <a:schemeClr val="tx2"/>
              </a:solidFill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98DBF4"/>
              </a:clrFrom>
              <a:clrTo>
                <a:srgbClr val="98D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-7005" r="-1921" b="15943"/>
          <a:stretch/>
        </p:blipFill>
        <p:spPr>
          <a:xfrm>
            <a:off x="1344706" y="4418658"/>
            <a:ext cx="17195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2014.02sar</Template>
  <TotalTime>7918</TotalTime>
  <Words>758</Words>
  <Application>Microsoft Office PowerPoint</Application>
  <PresentationFormat>Custom</PresentationFormat>
  <Paragraphs>173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dem1</vt:lpstr>
      <vt:lpstr>ХЭВЛЭЛИЙН  БАГА ХУРАЛ</vt:lpstr>
      <vt:lpstr>ОРХОН АЙМГИЙН НИЙГЭМ ЭДИЙН ЗАСГИЙН БАЙДАЛ 2020 ОНЫ 2-Р САРД</vt:lpstr>
      <vt:lpstr>АЙМГИЙН ЭДИЙН ЗАСАГ, НИЙГМИЙН ХӨГЖЛИЙН ДҮН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ОРХОН АЙМГИЙН СТАТИСТИКИЙН ХЭЛТЭС ХЭВЛЭЛИЙН  БАГА ХУРАЛ</dc:title>
  <dc:creator>Lhagva-Ochir</dc:creator>
  <cp:lastModifiedBy>Zoljargal_N</cp:lastModifiedBy>
  <cp:revision>1498</cp:revision>
  <dcterms:created xsi:type="dcterms:W3CDTF">2014-04-10T10:08:15Z</dcterms:created>
  <dcterms:modified xsi:type="dcterms:W3CDTF">2020-03-10T10:03:09Z</dcterms:modified>
</cp:coreProperties>
</file>